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15DFD030-27D5-4C0C-BCF4-57CF67C6311A}"/>
    <pc:docChg chg="custSel addSld delSld modSld">
      <pc:chgData name="Alison Jagger" userId="b1c94611-6e56-48f0-8a81-e0e9a6508702" providerId="ADAL" clId="{15DFD030-27D5-4C0C-BCF4-57CF67C6311A}" dt="2023-09-21T20:54:20.242" v="168" actId="2696"/>
      <pc:docMkLst>
        <pc:docMk/>
      </pc:docMkLst>
      <pc:sldChg chg="del">
        <pc:chgData name="Alison Jagger" userId="b1c94611-6e56-48f0-8a81-e0e9a6508702" providerId="ADAL" clId="{15DFD030-27D5-4C0C-BCF4-57CF67C6311A}" dt="2023-09-21T20:54:20.242" v="168" actId="2696"/>
        <pc:sldMkLst>
          <pc:docMk/>
          <pc:sldMk cId="4093741014" sldId="256"/>
        </pc:sldMkLst>
      </pc:sldChg>
      <pc:sldChg chg="addSp delSp modSp delAnim">
        <pc:chgData name="Alison Jagger" userId="b1c94611-6e56-48f0-8a81-e0e9a6508702" providerId="ADAL" clId="{15DFD030-27D5-4C0C-BCF4-57CF67C6311A}" dt="2023-09-21T20:54:17.041" v="167" actId="478"/>
        <pc:sldMkLst>
          <pc:docMk/>
          <pc:sldMk cId="1425430234" sldId="257"/>
        </pc:sldMkLst>
        <pc:spChg chg="del mod">
          <ac:chgData name="Alison Jagger" userId="b1c94611-6e56-48f0-8a81-e0e9a6508702" providerId="ADAL" clId="{15DFD030-27D5-4C0C-BCF4-57CF67C6311A}" dt="2023-09-21T20:54:17.041" v="167" actId="478"/>
          <ac:spMkLst>
            <pc:docMk/>
            <pc:sldMk cId="1425430234" sldId="257"/>
            <ac:spMk id="2" creationId="{0AE314E4-0B0E-4C39-BD24-8B869D733D4E}"/>
          </ac:spMkLst>
        </pc:spChg>
        <pc:spChg chg="del mod ord">
          <ac:chgData name="Alison Jagger" userId="b1c94611-6e56-48f0-8a81-e0e9a6508702" providerId="ADAL" clId="{15DFD030-27D5-4C0C-BCF4-57CF67C6311A}" dt="2023-09-21T20:54:17.041" v="167" actId="478"/>
          <ac:spMkLst>
            <pc:docMk/>
            <pc:sldMk cId="1425430234" sldId="257"/>
            <ac:spMk id="6" creationId="{17C25519-42DC-4800-ADD5-949E07DC44B5}"/>
          </ac:spMkLst>
        </pc:spChg>
        <pc:spChg chg="del mod">
          <ac:chgData name="Alison Jagger" userId="b1c94611-6e56-48f0-8a81-e0e9a6508702" providerId="ADAL" clId="{15DFD030-27D5-4C0C-BCF4-57CF67C6311A}" dt="2023-09-21T20:54:17.041" v="167" actId="478"/>
          <ac:spMkLst>
            <pc:docMk/>
            <pc:sldMk cId="1425430234" sldId="257"/>
            <ac:spMk id="7" creationId="{D3D7FBF0-A4C9-40A3-B829-FF973CA7422F}"/>
          </ac:spMkLst>
        </pc:spChg>
        <pc:spChg chg="del mod">
          <ac:chgData name="Alison Jagger" userId="b1c94611-6e56-48f0-8a81-e0e9a6508702" providerId="ADAL" clId="{15DFD030-27D5-4C0C-BCF4-57CF67C6311A}" dt="2023-09-21T20:54:17.041" v="167" actId="478"/>
          <ac:spMkLst>
            <pc:docMk/>
            <pc:sldMk cId="1425430234" sldId="257"/>
            <ac:spMk id="8" creationId="{FE549F8B-2E14-4BD0-8689-EB6CACBCA073}"/>
          </ac:spMkLst>
        </pc:spChg>
        <pc:graphicFrameChg chg="add mod modGraphic">
          <ac:chgData name="Alison Jagger" userId="b1c94611-6e56-48f0-8a81-e0e9a6508702" providerId="ADAL" clId="{15DFD030-27D5-4C0C-BCF4-57CF67C6311A}" dt="2023-09-21T20:50:24.278" v="19" actId="1076"/>
          <ac:graphicFrameMkLst>
            <pc:docMk/>
            <pc:sldMk cId="1425430234" sldId="257"/>
            <ac:graphicFrameMk id="3" creationId="{5E6ECB87-D40E-4169-9375-1C1FE7A252AF}"/>
          </ac:graphicFrameMkLst>
        </pc:graphicFrameChg>
        <pc:graphicFrameChg chg="add mod modGraphic">
          <ac:chgData name="Alison Jagger" userId="b1c94611-6e56-48f0-8a81-e0e9a6508702" providerId="ADAL" clId="{15DFD030-27D5-4C0C-BCF4-57CF67C6311A}" dt="2023-09-21T20:50:24.278" v="19" actId="1076"/>
          <ac:graphicFrameMkLst>
            <pc:docMk/>
            <pc:sldMk cId="1425430234" sldId="257"/>
            <ac:graphicFrameMk id="10" creationId="{A3425B39-6DF0-41E8-9EFC-9CE9D5E62C57}"/>
          </ac:graphicFrameMkLst>
        </pc:graphicFrameChg>
        <pc:graphicFrameChg chg="mod">
          <ac:chgData name="Alison Jagger" userId="b1c94611-6e56-48f0-8a81-e0e9a6508702" providerId="ADAL" clId="{15DFD030-27D5-4C0C-BCF4-57CF67C6311A}" dt="2023-09-21T20:53:44.899" v="143" actId="20577"/>
          <ac:graphicFrameMkLst>
            <pc:docMk/>
            <pc:sldMk cId="1425430234" sldId="257"/>
            <ac:graphicFrameMk id="12" creationId="{828B71A4-BF38-4153-86D9-B2AC0A38520A}"/>
          </ac:graphicFrameMkLst>
        </pc:graphicFrameChg>
      </pc:sldChg>
      <pc:sldChg chg="add">
        <pc:chgData name="Alison Jagger" userId="b1c94611-6e56-48f0-8a81-e0e9a6508702" providerId="ADAL" clId="{15DFD030-27D5-4C0C-BCF4-57CF67C6311A}" dt="2023-09-21T20:54:11.740" v="166"/>
        <pc:sldMkLst>
          <pc:docMk/>
          <pc:sldMk cId="2854505437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C85DC6-7709-4F09-BD5C-1FB735264C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52;p13">
            <a:extLst>
              <a:ext uri="{FF2B5EF4-FFF2-40B4-BE49-F238E27FC236}">
                <a16:creationId xmlns:a16="http://schemas.microsoft.com/office/drawing/2014/main" id="{8C8F1AF0-B35F-45F1-883D-49A3CAE8B22B}"/>
              </a:ext>
            </a:extLst>
          </p:cNvPr>
          <p:cNvSpPr/>
          <p:nvPr/>
        </p:nvSpPr>
        <p:spPr>
          <a:xfrm rot="21442776">
            <a:off x="246047" y="265451"/>
            <a:ext cx="4132029" cy="519509"/>
          </a:xfrm>
          <a:custGeom>
            <a:avLst/>
            <a:gdLst>
              <a:gd name="csX0" fmla="*/ 0 w 4132029"/>
              <a:gd name="csY0" fmla="*/ 0 h 519509"/>
              <a:gd name="csX1" fmla="*/ 606031 w 4132029"/>
              <a:gd name="csY1" fmla="*/ 0 h 519509"/>
              <a:gd name="csX2" fmla="*/ 1377343 w 4132029"/>
              <a:gd name="csY2" fmla="*/ 0 h 519509"/>
              <a:gd name="csX3" fmla="*/ 2024694 w 4132029"/>
              <a:gd name="csY3" fmla="*/ 0 h 519509"/>
              <a:gd name="csX4" fmla="*/ 2630725 w 4132029"/>
              <a:gd name="csY4" fmla="*/ 0 h 519509"/>
              <a:gd name="csX5" fmla="*/ 3278076 w 4132029"/>
              <a:gd name="csY5" fmla="*/ 0 h 519509"/>
              <a:gd name="csX6" fmla="*/ 4132029 w 4132029"/>
              <a:gd name="csY6" fmla="*/ 0 h 519509"/>
              <a:gd name="csX7" fmla="*/ 4132029 w 4132029"/>
              <a:gd name="csY7" fmla="*/ 519509 h 519509"/>
              <a:gd name="csX8" fmla="*/ 3443358 w 4132029"/>
              <a:gd name="csY8" fmla="*/ 519509 h 519509"/>
              <a:gd name="csX9" fmla="*/ 2672045 w 4132029"/>
              <a:gd name="csY9" fmla="*/ 519509 h 519509"/>
              <a:gd name="csX10" fmla="*/ 1900733 w 4132029"/>
              <a:gd name="csY10" fmla="*/ 519509 h 519509"/>
              <a:gd name="csX11" fmla="*/ 1253382 w 4132029"/>
              <a:gd name="csY11" fmla="*/ 519509 h 519509"/>
              <a:gd name="csX12" fmla="*/ 647351 w 4132029"/>
              <a:gd name="csY12" fmla="*/ 519509 h 519509"/>
              <a:gd name="csX13" fmla="*/ 0 w 4132029"/>
              <a:gd name="csY13" fmla="*/ 519509 h 519509"/>
              <a:gd name="csX14" fmla="*/ 0 w 4132029"/>
              <a:gd name="csY14" fmla="*/ 0 h 5195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4132029" h="519509" fill="none" extrusionOk="0">
                <a:moveTo>
                  <a:pt x="0" y="0"/>
                </a:moveTo>
                <a:cubicBezTo>
                  <a:pt x="180235" y="-7740"/>
                  <a:pt x="371312" y="-12787"/>
                  <a:pt x="606031" y="0"/>
                </a:cubicBezTo>
                <a:cubicBezTo>
                  <a:pt x="840750" y="12787"/>
                  <a:pt x="1091582" y="-24611"/>
                  <a:pt x="1377343" y="0"/>
                </a:cubicBezTo>
                <a:cubicBezTo>
                  <a:pt x="1663104" y="24611"/>
                  <a:pt x="1881549" y="26912"/>
                  <a:pt x="2024694" y="0"/>
                </a:cubicBezTo>
                <a:cubicBezTo>
                  <a:pt x="2167839" y="-26912"/>
                  <a:pt x="2413523" y="-18495"/>
                  <a:pt x="2630725" y="0"/>
                </a:cubicBezTo>
                <a:cubicBezTo>
                  <a:pt x="2847927" y="18495"/>
                  <a:pt x="3079000" y="-32073"/>
                  <a:pt x="3278076" y="0"/>
                </a:cubicBezTo>
                <a:cubicBezTo>
                  <a:pt x="3477152" y="32073"/>
                  <a:pt x="3956774" y="28898"/>
                  <a:pt x="4132029" y="0"/>
                </a:cubicBezTo>
                <a:cubicBezTo>
                  <a:pt x="4130782" y="229882"/>
                  <a:pt x="4156496" y="382619"/>
                  <a:pt x="4132029" y="519509"/>
                </a:cubicBezTo>
                <a:cubicBezTo>
                  <a:pt x="3985690" y="546037"/>
                  <a:pt x="3659567" y="486436"/>
                  <a:pt x="3443358" y="519509"/>
                </a:cubicBezTo>
                <a:cubicBezTo>
                  <a:pt x="3227149" y="552582"/>
                  <a:pt x="3027495" y="527813"/>
                  <a:pt x="2672045" y="519509"/>
                </a:cubicBezTo>
                <a:cubicBezTo>
                  <a:pt x="2316595" y="511205"/>
                  <a:pt x="2179791" y="490522"/>
                  <a:pt x="1900733" y="519509"/>
                </a:cubicBezTo>
                <a:cubicBezTo>
                  <a:pt x="1621675" y="548496"/>
                  <a:pt x="1504144" y="516405"/>
                  <a:pt x="1253382" y="519509"/>
                </a:cubicBezTo>
                <a:cubicBezTo>
                  <a:pt x="1002620" y="522613"/>
                  <a:pt x="776162" y="519097"/>
                  <a:pt x="647351" y="519509"/>
                </a:cubicBezTo>
                <a:cubicBezTo>
                  <a:pt x="518540" y="519921"/>
                  <a:pt x="243002" y="491640"/>
                  <a:pt x="0" y="519509"/>
                </a:cubicBezTo>
                <a:cubicBezTo>
                  <a:pt x="-4015" y="364367"/>
                  <a:pt x="-12889" y="106174"/>
                  <a:pt x="0" y="0"/>
                </a:cubicBezTo>
                <a:close/>
              </a:path>
              <a:path w="4132029" h="519509" stroke="0" extrusionOk="0">
                <a:moveTo>
                  <a:pt x="0" y="0"/>
                </a:moveTo>
                <a:cubicBezTo>
                  <a:pt x="262369" y="-28097"/>
                  <a:pt x="532587" y="-12080"/>
                  <a:pt x="771312" y="0"/>
                </a:cubicBezTo>
                <a:cubicBezTo>
                  <a:pt x="1010037" y="12080"/>
                  <a:pt x="1295871" y="33928"/>
                  <a:pt x="1459984" y="0"/>
                </a:cubicBezTo>
                <a:cubicBezTo>
                  <a:pt x="1624097" y="-33928"/>
                  <a:pt x="1804244" y="-23049"/>
                  <a:pt x="2066014" y="0"/>
                </a:cubicBezTo>
                <a:cubicBezTo>
                  <a:pt x="2327784" y="23049"/>
                  <a:pt x="2571329" y="29201"/>
                  <a:pt x="2754686" y="0"/>
                </a:cubicBezTo>
                <a:cubicBezTo>
                  <a:pt x="2938043" y="-29201"/>
                  <a:pt x="3302411" y="3340"/>
                  <a:pt x="3525998" y="0"/>
                </a:cubicBezTo>
                <a:cubicBezTo>
                  <a:pt x="3749585" y="-3340"/>
                  <a:pt x="3940005" y="-25707"/>
                  <a:pt x="4132029" y="0"/>
                </a:cubicBezTo>
                <a:cubicBezTo>
                  <a:pt x="4147710" y="214083"/>
                  <a:pt x="4139650" y="343639"/>
                  <a:pt x="4132029" y="519509"/>
                </a:cubicBezTo>
                <a:cubicBezTo>
                  <a:pt x="3952711" y="508508"/>
                  <a:pt x="3757331" y="499645"/>
                  <a:pt x="3567318" y="519509"/>
                </a:cubicBezTo>
                <a:cubicBezTo>
                  <a:pt x="3377305" y="539373"/>
                  <a:pt x="3180675" y="512234"/>
                  <a:pt x="3002608" y="519509"/>
                </a:cubicBezTo>
                <a:cubicBezTo>
                  <a:pt x="2824541" y="526785"/>
                  <a:pt x="2626931" y="502702"/>
                  <a:pt x="2355257" y="519509"/>
                </a:cubicBezTo>
                <a:cubicBezTo>
                  <a:pt x="2083583" y="536316"/>
                  <a:pt x="1984461" y="515748"/>
                  <a:pt x="1707905" y="519509"/>
                </a:cubicBezTo>
                <a:cubicBezTo>
                  <a:pt x="1431349" y="523270"/>
                  <a:pt x="1268856" y="486983"/>
                  <a:pt x="977914" y="519509"/>
                </a:cubicBezTo>
                <a:cubicBezTo>
                  <a:pt x="686972" y="552035"/>
                  <a:pt x="468207" y="547623"/>
                  <a:pt x="0" y="519509"/>
                </a:cubicBezTo>
                <a:cubicBezTo>
                  <a:pt x="-11997" y="406922"/>
                  <a:pt x="1410" y="136089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Odd One Out</a:t>
            </a:r>
            <a:endParaRPr sz="3200" b="1" u="none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7B674F-332C-4A74-99BB-31A76B4959ED}"/>
              </a:ext>
            </a:extLst>
          </p:cNvPr>
          <p:cNvSpPr txBox="1"/>
          <p:nvPr/>
        </p:nvSpPr>
        <p:spPr>
          <a:xfrm>
            <a:off x="4511401" y="129505"/>
            <a:ext cx="5464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GB" sz="1800" b="0" dirty="0">
                <a:latin typeface="+mn-lt"/>
                <a:ea typeface="Dotum" panose="020B0600000101010101" pitchFamily="34" charset="-127"/>
              </a:rPr>
              <a:t>Which of the following do you think is the odd one out? </a:t>
            </a:r>
          </a:p>
          <a:p>
            <a:pPr marL="0" indent="0">
              <a:buNone/>
            </a:pPr>
            <a:r>
              <a:rPr lang="en-GB" sz="1800" b="0" dirty="0">
                <a:latin typeface="+mn-lt"/>
                <a:ea typeface="Dotum" panose="020B0600000101010101" pitchFamily="34" charset="-127"/>
              </a:rPr>
              <a:t>You must be able to justify your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828B71A4-BF38-4153-86D9-B2AC0A3852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0008555"/>
                  </p:ext>
                </p:extLst>
              </p:nvPr>
            </p:nvGraphicFramePr>
            <p:xfrm>
              <a:off x="696693" y="1043463"/>
              <a:ext cx="10798614" cy="51831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99307">
                      <a:extLst>
                        <a:ext uri="{9D8B030D-6E8A-4147-A177-3AD203B41FA5}">
                          <a16:colId xmlns:a16="http://schemas.microsoft.com/office/drawing/2014/main" val="752524260"/>
                        </a:ext>
                      </a:extLst>
                    </a:gridCol>
                    <a:gridCol w="5399307">
                      <a:extLst>
                        <a:ext uri="{9D8B030D-6E8A-4147-A177-3AD203B41FA5}">
                          <a16:colId xmlns:a16="http://schemas.microsoft.com/office/drawing/2014/main" val="4077090713"/>
                        </a:ext>
                      </a:extLst>
                    </a:gridCol>
                  </a:tblGrid>
                  <a:tr h="260077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f>
                                  <m:fPr>
                                    <m:ctrlP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3600" dirty="0"/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055401"/>
                      </a:ext>
                    </a:extLst>
                  </a:tr>
                  <a:tr h="25823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3600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f>
                                  <m:fPr>
                                    <m:ctrlP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360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sz="3600" b="0" i="1" dirty="0" smtClean="0">
                                    <a:latin typeface="Cambria Math" panose="02040503050406030204" pitchFamily="18" charset="0"/>
                                  </a:rPr>
                                  <m:t>.75</m:t>
                                </m:r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86435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828B71A4-BF38-4153-86D9-B2AC0A3852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0008555"/>
                  </p:ext>
                </p:extLst>
              </p:nvPr>
            </p:nvGraphicFramePr>
            <p:xfrm>
              <a:off x="696693" y="1043463"/>
              <a:ext cx="10798614" cy="51831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99307">
                      <a:extLst>
                        <a:ext uri="{9D8B030D-6E8A-4147-A177-3AD203B41FA5}">
                          <a16:colId xmlns:a16="http://schemas.microsoft.com/office/drawing/2014/main" val="752524260"/>
                        </a:ext>
                      </a:extLst>
                    </a:gridCol>
                    <a:gridCol w="5399307">
                      <a:extLst>
                        <a:ext uri="{9D8B030D-6E8A-4147-A177-3AD203B41FA5}">
                          <a16:colId xmlns:a16="http://schemas.microsoft.com/office/drawing/2014/main" val="4077090713"/>
                        </a:ext>
                      </a:extLst>
                    </a:gridCol>
                  </a:tblGrid>
                  <a:tr h="260077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3" t="-234" r="-100226" b="-997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3600" dirty="0"/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055401"/>
                      </a:ext>
                    </a:extLst>
                  </a:tr>
                  <a:tr h="25823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3" t="-100943" r="-100226" b="-4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13" t="-100943" r="-226" b="-4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8643588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6ECB87-D40E-4169-9375-1C1FE7A25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937880"/>
              </p:ext>
            </p:extLst>
          </p:nvPr>
        </p:nvGraphicFramePr>
        <p:xfrm>
          <a:off x="7243655" y="1667177"/>
          <a:ext cx="1457910" cy="145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955">
                  <a:extLst>
                    <a:ext uri="{9D8B030D-6E8A-4147-A177-3AD203B41FA5}">
                      <a16:colId xmlns:a16="http://schemas.microsoft.com/office/drawing/2014/main" val="2221914752"/>
                    </a:ext>
                  </a:extLst>
                </a:gridCol>
                <a:gridCol w="728955">
                  <a:extLst>
                    <a:ext uri="{9D8B030D-6E8A-4147-A177-3AD203B41FA5}">
                      <a16:colId xmlns:a16="http://schemas.microsoft.com/office/drawing/2014/main" val="656104313"/>
                    </a:ext>
                  </a:extLst>
                </a:gridCol>
              </a:tblGrid>
              <a:tr h="7259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92174"/>
                  </a:ext>
                </a:extLst>
              </a:tr>
              <a:tr h="72591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8319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3425B39-6DF0-41E8-9EFC-9CE9D5E62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731000"/>
              </p:ext>
            </p:extLst>
          </p:nvPr>
        </p:nvGraphicFramePr>
        <p:xfrm>
          <a:off x="8954454" y="1667177"/>
          <a:ext cx="1457910" cy="145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955">
                  <a:extLst>
                    <a:ext uri="{9D8B030D-6E8A-4147-A177-3AD203B41FA5}">
                      <a16:colId xmlns:a16="http://schemas.microsoft.com/office/drawing/2014/main" val="2221914752"/>
                    </a:ext>
                  </a:extLst>
                </a:gridCol>
                <a:gridCol w="728955">
                  <a:extLst>
                    <a:ext uri="{9D8B030D-6E8A-4147-A177-3AD203B41FA5}">
                      <a16:colId xmlns:a16="http://schemas.microsoft.com/office/drawing/2014/main" val="656104313"/>
                    </a:ext>
                  </a:extLst>
                </a:gridCol>
              </a:tblGrid>
              <a:tr h="7259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92174"/>
                  </a:ext>
                </a:extLst>
              </a:tr>
              <a:tr h="72591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831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430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52;p13">
            <a:extLst>
              <a:ext uri="{FF2B5EF4-FFF2-40B4-BE49-F238E27FC236}">
                <a16:creationId xmlns:a16="http://schemas.microsoft.com/office/drawing/2014/main" id="{8C8F1AF0-B35F-45F1-883D-49A3CAE8B22B}"/>
              </a:ext>
            </a:extLst>
          </p:cNvPr>
          <p:cNvSpPr/>
          <p:nvPr/>
        </p:nvSpPr>
        <p:spPr>
          <a:xfrm rot="21442776">
            <a:off x="246047" y="265451"/>
            <a:ext cx="4132029" cy="519509"/>
          </a:xfrm>
          <a:custGeom>
            <a:avLst/>
            <a:gdLst>
              <a:gd name="csX0" fmla="*/ 0 w 4132029"/>
              <a:gd name="csY0" fmla="*/ 0 h 519509"/>
              <a:gd name="csX1" fmla="*/ 606031 w 4132029"/>
              <a:gd name="csY1" fmla="*/ 0 h 519509"/>
              <a:gd name="csX2" fmla="*/ 1377343 w 4132029"/>
              <a:gd name="csY2" fmla="*/ 0 h 519509"/>
              <a:gd name="csX3" fmla="*/ 2024694 w 4132029"/>
              <a:gd name="csY3" fmla="*/ 0 h 519509"/>
              <a:gd name="csX4" fmla="*/ 2630725 w 4132029"/>
              <a:gd name="csY4" fmla="*/ 0 h 519509"/>
              <a:gd name="csX5" fmla="*/ 3278076 w 4132029"/>
              <a:gd name="csY5" fmla="*/ 0 h 519509"/>
              <a:gd name="csX6" fmla="*/ 4132029 w 4132029"/>
              <a:gd name="csY6" fmla="*/ 0 h 519509"/>
              <a:gd name="csX7" fmla="*/ 4132029 w 4132029"/>
              <a:gd name="csY7" fmla="*/ 519509 h 519509"/>
              <a:gd name="csX8" fmla="*/ 3443358 w 4132029"/>
              <a:gd name="csY8" fmla="*/ 519509 h 519509"/>
              <a:gd name="csX9" fmla="*/ 2672045 w 4132029"/>
              <a:gd name="csY9" fmla="*/ 519509 h 519509"/>
              <a:gd name="csX10" fmla="*/ 1900733 w 4132029"/>
              <a:gd name="csY10" fmla="*/ 519509 h 519509"/>
              <a:gd name="csX11" fmla="*/ 1253382 w 4132029"/>
              <a:gd name="csY11" fmla="*/ 519509 h 519509"/>
              <a:gd name="csX12" fmla="*/ 647351 w 4132029"/>
              <a:gd name="csY12" fmla="*/ 519509 h 519509"/>
              <a:gd name="csX13" fmla="*/ 0 w 4132029"/>
              <a:gd name="csY13" fmla="*/ 519509 h 519509"/>
              <a:gd name="csX14" fmla="*/ 0 w 4132029"/>
              <a:gd name="csY14" fmla="*/ 0 h 5195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4132029" h="519509" fill="none" extrusionOk="0">
                <a:moveTo>
                  <a:pt x="0" y="0"/>
                </a:moveTo>
                <a:cubicBezTo>
                  <a:pt x="180235" y="-7740"/>
                  <a:pt x="371312" y="-12787"/>
                  <a:pt x="606031" y="0"/>
                </a:cubicBezTo>
                <a:cubicBezTo>
                  <a:pt x="840750" y="12787"/>
                  <a:pt x="1091582" y="-24611"/>
                  <a:pt x="1377343" y="0"/>
                </a:cubicBezTo>
                <a:cubicBezTo>
                  <a:pt x="1663104" y="24611"/>
                  <a:pt x="1881549" y="26912"/>
                  <a:pt x="2024694" y="0"/>
                </a:cubicBezTo>
                <a:cubicBezTo>
                  <a:pt x="2167839" y="-26912"/>
                  <a:pt x="2413523" y="-18495"/>
                  <a:pt x="2630725" y="0"/>
                </a:cubicBezTo>
                <a:cubicBezTo>
                  <a:pt x="2847927" y="18495"/>
                  <a:pt x="3079000" y="-32073"/>
                  <a:pt x="3278076" y="0"/>
                </a:cubicBezTo>
                <a:cubicBezTo>
                  <a:pt x="3477152" y="32073"/>
                  <a:pt x="3956774" y="28898"/>
                  <a:pt x="4132029" y="0"/>
                </a:cubicBezTo>
                <a:cubicBezTo>
                  <a:pt x="4130782" y="229882"/>
                  <a:pt x="4156496" y="382619"/>
                  <a:pt x="4132029" y="519509"/>
                </a:cubicBezTo>
                <a:cubicBezTo>
                  <a:pt x="3985690" y="546037"/>
                  <a:pt x="3659567" y="486436"/>
                  <a:pt x="3443358" y="519509"/>
                </a:cubicBezTo>
                <a:cubicBezTo>
                  <a:pt x="3227149" y="552582"/>
                  <a:pt x="3027495" y="527813"/>
                  <a:pt x="2672045" y="519509"/>
                </a:cubicBezTo>
                <a:cubicBezTo>
                  <a:pt x="2316595" y="511205"/>
                  <a:pt x="2179791" y="490522"/>
                  <a:pt x="1900733" y="519509"/>
                </a:cubicBezTo>
                <a:cubicBezTo>
                  <a:pt x="1621675" y="548496"/>
                  <a:pt x="1504144" y="516405"/>
                  <a:pt x="1253382" y="519509"/>
                </a:cubicBezTo>
                <a:cubicBezTo>
                  <a:pt x="1002620" y="522613"/>
                  <a:pt x="776162" y="519097"/>
                  <a:pt x="647351" y="519509"/>
                </a:cubicBezTo>
                <a:cubicBezTo>
                  <a:pt x="518540" y="519921"/>
                  <a:pt x="243002" y="491640"/>
                  <a:pt x="0" y="519509"/>
                </a:cubicBezTo>
                <a:cubicBezTo>
                  <a:pt x="-4015" y="364367"/>
                  <a:pt x="-12889" y="106174"/>
                  <a:pt x="0" y="0"/>
                </a:cubicBezTo>
                <a:close/>
              </a:path>
              <a:path w="4132029" h="519509" stroke="0" extrusionOk="0">
                <a:moveTo>
                  <a:pt x="0" y="0"/>
                </a:moveTo>
                <a:cubicBezTo>
                  <a:pt x="262369" y="-28097"/>
                  <a:pt x="532587" y="-12080"/>
                  <a:pt x="771312" y="0"/>
                </a:cubicBezTo>
                <a:cubicBezTo>
                  <a:pt x="1010037" y="12080"/>
                  <a:pt x="1295871" y="33928"/>
                  <a:pt x="1459984" y="0"/>
                </a:cubicBezTo>
                <a:cubicBezTo>
                  <a:pt x="1624097" y="-33928"/>
                  <a:pt x="1804244" y="-23049"/>
                  <a:pt x="2066014" y="0"/>
                </a:cubicBezTo>
                <a:cubicBezTo>
                  <a:pt x="2327784" y="23049"/>
                  <a:pt x="2571329" y="29201"/>
                  <a:pt x="2754686" y="0"/>
                </a:cubicBezTo>
                <a:cubicBezTo>
                  <a:pt x="2938043" y="-29201"/>
                  <a:pt x="3302411" y="3340"/>
                  <a:pt x="3525998" y="0"/>
                </a:cubicBezTo>
                <a:cubicBezTo>
                  <a:pt x="3749585" y="-3340"/>
                  <a:pt x="3940005" y="-25707"/>
                  <a:pt x="4132029" y="0"/>
                </a:cubicBezTo>
                <a:cubicBezTo>
                  <a:pt x="4147710" y="214083"/>
                  <a:pt x="4139650" y="343639"/>
                  <a:pt x="4132029" y="519509"/>
                </a:cubicBezTo>
                <a:cubicBezTo>
                  <a:pt x="3952711" y="508508"/>
                  <a:pt x="3757331" y="499645"/>
                  <a:pt x="3567318" y="519509"/>
                </a:cubicBezTo>
                <a:cubicBezTo>
                  <a:pt x="3377305" y="539373"/>
                  <a:pt x="3180675" y="512234"/>
                  <a:pt x="3002608" y="519509"/>
                </a:cubicBezTo>
                <a:cubicBezTo>
                  <a:pt x="2824541" y="526785"/>
                  <a:pt x="2626931" y="502702"/>
                  <a:pt x="2355257" y="519509"/>
                </a:cubicBezTo>
                <a:cubicBezTo>
                  <a:pt x="2083583" y="536316"/>
                  <a:pt x="1984461" y="515748"/>
                  <a:pt x="1707905" y="519509"/>
                </a:cubicBezTo>
                <a:cubicBezTo>
                  <a:pt x="1431349" y="523270"/>
                  <a:pt x="1268856" y="486983"/>
                  <a:pt x="977914" y="519509"/>
                </a:cubicBezTo>
                <a:cubicBezTo>
                  <a:pt x="686972" y="552035"/>
                  <a:pt x="468207" y="547623"/>
                  <a:pt x="0" y="519509"/>
                </a:cubicBezTo>
                <a:cubicBezTo>
                  <a:pt x="-11997" y="406922"/>
                  <a:pt x="1410" y="136089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Odd One Out</a:t>
            </a:r>
            <a:endParaRPr sz="3200" b="1" u="none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7B674F-332C-4A74-99BB-31A76B4959ED}"/>
              </a:ext>
            </a:extLst>
          </p:cNvPr>
          <p:cNvSpPr txBox="1"/>
          <p:nvPr/>
        </p:nvSpPr>
        <p:spPr>
          <a:xfrm>
            <a:off x="4511401" y="129505"/>
            <a:ext cx="5464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GB" sz="1800" b="0" dirty="0">
                <a:latin typeface="+mn-lt"/>
                <a:ea typeface="Dotum" panose="020B0600000101010101" pitchFamily="34" charset="-127"/>
              </a:rPr>
              <a:t>Which of the following do you think is the odd one out? </a:t>
            </a:r>
          </a:p>
          <a:p>
            <a:pPr marL="0" indent="0">
              <a:buNone/>
            </a:pPr>
            <a:r>
              <a:rPr lang="en-GB" sz="1800" b="0" dirty="0">
                <a:latin typeface="+mn-lt"/>
                <a:ea typeface="Dotum" panose="020B0600000101010101" pitchFamily="34" charset="-127"/>
              </a:rPr>
              <a:t>You must be able to justify your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828B71A4-BF38-4153-86D9-B2AC0A38520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96693" y="1043463"/>
              <a:ext cx="10798614" cy="51831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99307">
                      <a:extLst>
                        <a:ext uri="{9D8B030D-6E8A-4147-A177-3AD203B41FA5}">
                          <a16:colId xmlns:a16="http://schemas.microsoft.com/office/drawing/2014/main" val="752524260"/>
                        </a:ext>
                      </a:extLst>
                    </a:gridCol>
                    <a:gridCol w="5399307">
                      <a:extLst>
                        <a:ext uri="{9D8B030D-6E8A-4147-A177-3AD203B41FA5}">
                          <a16:colId xmlns:a16="http://schemas.microsoft.com/office/drawing/2014/main" val="4077090713"/>
                        </a:ext>
                      </a:extLst>
                    </a:gridCol>
                  </a:tblGrid>
                  <a:tr h="260077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f>
                                  <m:fPr>
                                    <m:ctrlP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GB" sz="36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3600" dirty="0"/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055401"/>
                      </a:ext>
                    </a:extLst>
                  </a:tr>
                  <a:tr h="25823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3600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f>
                                  <m:fPr>
                                    <m:ctrlP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3600" b="0" i="1" dirty="0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360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sz="3600" b="0" i="1" dirty="0" smtClean="0">
                                    <a:latin typeface="Cambria Math" panose="02040503050406030204" pitchFamily="18" charset="0"/>
                                  </a:rPr>
                                  <m:t>.75</m:t>
                                </m:r>
                              </m:oMath>
                            </m:oMathPara>
                          </a14:m>
                          <a:endParaRPr lang="en-GB" sz="3600" dirty="0"/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86435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7">
                <a:extLst>
                  <a:ext uri="{FF2B5EF4-FFF2-40B4-BE49-F238E27FC236}">
                    <a16:creationId xmlns:a16="http://schemas.microsoft.com/office/drawing/2014/main" id="{828B71A4-BF38-4153-86D9-B2AC0A38520A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96693" y="1043463"/>
              <a:ext cx="10798614" cy="51831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99307">
                      <a:extLst>
                        <a:ext uri="{9D8B030D-6E8A-4147-A177-3AD203B41FA5}">
                          <a16:colId xmlns:a16="http://schemas.microsoft.com/office/drawing/2014/main" val="752524260"/>
                        </a:ext>
                      </a:extLst>
                    </a:gridCol>
                    <a:gridCol w="5399307">
                      <a:extLst>
                        <a:ext uri="{9D8B030D-6E8A-4147-A177-3AD203B41FA5}">
                          <a16:colId xmlns:a16="http://schemas.microsoft.com/office/drawing/2014/main" val="4077090713"/>
                        </a:ext>
                      </a:extLst>
                    </a:gridCol>
                  </a:tblGrid>
                  <a:tr h="260077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3" t="-234" r="-100226" b="-997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3600" dirty="0"/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055401"/>
                      </a:ext>
                    </a:extLst>
                  </a:tr>
                  <a:tr h="25823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3" t="-100943" r="-100226" b="-4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13" t="-100943" r="-226" b="-4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864358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Speech Bubble: Rectangle with Corners Rounded 1">
                <a:extLst>
                  <a:ext uri="{FF2B5EF4-FFF2-40B4-BE49-F238E27FC236}">
                    <a16:creationId xmlns:a16="http://schemas.microsoft.com/office/drawing/2014/main" id="{0AE314E4-0B0E-4C39-BD24-8B869D733D4E}"/>
                  </a:ext>
                </a:extLst>
              </p:cNvPr>
              <p:cNvSpPr/>
              <p:nvPr/>
            </p:nvSpPr>
            <p:spPr>
              <a:xfrm>
                <a:off x="71021" y="1461040"/>
                <a:ext cx="2379216" cy="1766656"/>
              </a:xfrm>
              <a:prstGeom prst="wedgeRoundRectCallout">
                <a:avLst>
                  <a:gd name="adj1" fmla="val -49564"/>
                  <a:gd name="adj2" fmla="val 6702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</a:rPr>
                  <a:t>I think it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</a:rPr>
                  <a:t> because it is the only improper fraction</a:t>
                </a:r>
              </a:p>
            </p:txBody>
          </p:sp>
        </mc:Choice>
        <mc:Fallback xmlns="">
          <p:sp>
            <p:nvSpPr>
              <p:cNvPr id="2" name="Speech Bubble: Rectangle with Corners Rounded 1">
                <a:extLst>
                  <a:ext uri="{FF2B5EF4-FFF2-40B4-BE49-F238E27FC236}">
                    <a16:creationId xmlns:a16="http://schemas.microsoft.com/office/drawing/2014/main" id="{0AE314E4-0B0E-4C39-BD24-8B869D733D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1" y="1461040"/>
                <a:ext cx="2379216" cy="1766656"/>
              </a:xfrm>
              <a:prstGeom prst="wedgeRoundRectCallout">
                <a:avLst>
                  <a:gd name="adj1" fmla="val -49564"/>
                  <a:gd name="adj2" fmla="val 67023"/>
                  <a:gd name="adj3" fmla="val 16667"/>
                </a:avLst>
              </a:prstGeom>
              <a:blipFill>
                <a:blip r:embed="rId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peech Bubble: Rectangle with Corners Rounded 6">
                <a:extLst>
                  <a:ext uri="{FF2B5EF4-FFF2-40B4-BE49-F238E27FC236}">
                    <a16:creationId xmlns:a16="http://schemas.microsoft.com/office/drawing/2014/main" id="{D3D7FBF0-A4C9-40A3-B829-FF973CA7422F}"/>
                  </a:ext>
                </a:extLst>
              </p:cNvPr>
              <p:cNvSpPr/>
              <p:nvPr/>
            </p:nvSpPr>
            <p:spPr>
              <a:xfrm>
                <a:off x="71021" y="4047881"/>
                <a:ext cx="2379216" cy="1766656"/>
              </a:xfrm>
              <a:prstGeom prst="wedgeRoundRectCallout">
                <a:avLst>
                  <a:gd name="adj1" fmla="val -49564"/>
                  <a:gd name="adj2" fmla="val 6702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</a:rPr>
                  <a:t>I think it is </a:t>
                </a:r>
                <a14:m>
                  <m:oMath xmlns:m="http://schemas.openxmlformats.org/officeDocument/2006/math">
                    <m:r>
                      <a:rPr lang="en-GB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GB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</a:rPr>
                  <a:t> because it is the only mixed number</a:t>
                </a:r>
              </a:p>
            </p:txBody>
          </p:sp>
        </mc:Choice>
        <mc:Fallback xmlns="">
          <p:sp>
            <p:nvSpPr>
              <p:cNvPr id="7" name="Speech Bubble: Rectangle with Corners Rounded 6">
                <a:extLst>
                  <a:ext uri="{FF2B5EF4-FFF2-40B4-BE49-F238E27FC236}">
                    <a16:creationId xmlns:a16="http://schemas.microsoft.com/office/drawing/2014/main" id="{D3D7FBF0-A4C9-40A3-B829-FF973CA74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1" y="4047881"/>
                <a:ext cx="2379216" cy="1766656"/>
              </a:xfrm>
              <a:prstGeom prst="wedgeRoundRectCallout">
                <a:avLst>
                  <a:gd name="adj1" fmla="val -49564"/>
                  <a:gd name="adj2" fmla="val 67023"/>
                  <a:gd name="adj3" fmla="val 16667"/>
                </a:avLst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Speech Bubble: Rectangle with Corners Rounded 7">
                <a:extLst>
                  <a:ext uri="{FF2B5EF4-FFF2-40B4-BE49-F238E27FC236}">
                    <a16:creationId xmlns:a16="http://schemas.microsoft.com/office/drawing/2014/main" id="{FE549F8B-2E14-4BD0-8689-EB6CACBCA073}"/>
                  </a:ext>
                </a:extLst>
              </p:cNvPr>
              <p:cNvSpPr/>
              <p:nvPr/>
            </p:nvSpPr>
            <p:spPr>
              <a:xfrm>
                <a:off x="9741763" y="4016208"/>
                <a:ext cx="2379216" cy="1766656"/>
              </a:xfrm>
              <a:prstGeom prst="wedgeRoundRectCallout">
                <a:avLst>
                  <a:gd name="adj1" fmla="val 48570"/>
                  <a:gd name="adj2" fmla="val 6501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</a:rPr>
                  <a:t>I think it is </a:t>
                </a:r>
                <a14:m>
                  <m:oMath xmlns:m="http://schemas.openxmlformats.org/officeDocument/2006/math">
                    <m:r>
                      <a:rPr lang="en-GB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1.75</m:t>
                    </m:r>
                  </m:oMath>
                </a14:m>
                <a:r>
                  <a:rPr lang="en-GB" sz="2000" dirty="0">
                    <a:solidFill>
                      <a:schemeClr val="tx1"/>
                    </a:solidFill>
                  </a:rPr>
                  <a:t> because it is the only one in decimal form</a:t>
                </a:r>
              </a:p>
            </p:txBody>
          </p:sp>
        </mc:Choice>
        <mc:Fallback xmlns="">
          <p:sp>
            <p:nvSpPr>
              <p:cNvPr id="8" name="Speech Bubble: Rectangle with Corners Rounded 7">
                <a:extLst>
                  <a:ext uri="{FF2B5EF4-FFF2-40B4-BE49-F238E27FC236}">
                    <a16:creationId xmlns:a16="http://schemas.microsoft.com/office/drawing/2014/main" id="{FE549F8B-2E14-4BD0-8689-EB6CACBCA0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763" y="4016208"/>
                <a:ext cx="2379216" cy="1766656"/>
              </a:xfrm>
              <a:prstGeom prst="wedgeRoundRectCallout">
                <a:avLst>
                  <a:gd name="adj1" fmla="val 48570"/>
                  <a:gd name="adj2" fmla="val 65013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6ECB87-D40E-4169-9375-1C1FE7A252AF}"/>
              </a:ext>
            </a:extLst>
          </p:cNvPr>
          <p:cNvGraphicFramePr>
            <a:graphicFrameLocks noGrp="1"/>
          </p:cNvGraphicFramePr>
          <p:nvPr/>
        </p:nvGraphicFramePr>
        <p:xfrm>
          <a:off x="7243655" y="1667177"/>
          <a:ext cx="1457910" cy="145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955">
                  <a:extLst>
                    <a:ext uri="{9D8B030D-6E8A-4147-A177-3AD203B41FA5}">
                      <a16:colId xmlns:a16="http://schemas.microsoft.com/office/drawing/2014/main" val="2221914752"/>
                    </a:ext>
                  </a:extLst>
                </a:gridCol>
                <a:gridCol w="728955">
                  <a:extLst>
                    <a:ext uri="{9D8B030D-6E8A-4147-A177-3AD203B41FA5}">
                      <a16:colId xmlns:a16="http://schemas.microsoft.com/office/drawing/2014/main" val="656104313"/>
                    </a:ext>
                  </a:extLst>
                </a:gridCol>
              </a:tblGrid>
              <a:tr h="7259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92174"/>
                  </a:ext>
                </a:extLst>
              </a:tr>
              <a:tr h="72591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8319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3425B39-6DF0-41E8-9EFC-9CE9D5E62C57}"/>
              </a:ext>
            </a:extLst>
          </p:cNvPr>
          <p:cNvGraphicFramePr>
            <a:graphicFrameLocks noGrp="1"/>
          </p:cNvGraphicFramePr>
          <p:nvPr/>
        </p:nvGraphicFramePr>
        <p:xfrm>
          <a:off x="8954454" y="1667177"/>
          <a:ext cx="1457910" cy="1451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955">
                  <a:extLst>
                    <a:ext uri="{9D8B030D-6E8A-4147-A177-3AD203B41FA5}">
                      <a16:colId xmlns:a16="http://schemas.microsoft.com/office/drawing/2014/main" val="2221914752"/>
                    </a:ext>
                  </a:extLst>
                </a:gridCol>
                <a:gridCol w="728955">
                  <a:extLst>
                    <a:ext uri="{9D8B030D-6E8A-4147-A177-3AD203B41FA5}">
                      <a16:colId xmlns:a16="http://schemas.microsoft.com/office/drawing/2014/main" val="656104313"/>
                    </a:ext>
                  </a:extLst>
                </a:gridCol>
              </a:tblGrid>
              <a:tr h="7259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92174"/>
                  </a:ext>
                </a:extLst>
              </a:tr>
              <a:tr h="72591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831908"/>
                  </a:ext>
                </a:extLst>
              </a:tr>
            </a:tbl>
          </a:graphicData>
        </a:graphic>
      </p:graphicFrame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17C25519-42DC-4800-ADD5-949E07DC44B5}"/>
              </a:ext>
            </a:extLst>
          </p:cNvPr>
          <p:cNvSpPr/>
          <p:nvPr/>
        </p:nvSpPr>
        <p:spPr>
          <a:xfrm>
            <a:off x="9741763" y="1429367"/>
            <a:ext cx="2379216" cy="1766656"/>
          </a:xfrm>
          <a:prstGeom prst="wedgeRoundRectCallout">
            <a:avLst>
              <a:gd name="adj1" fmla="val 48570"/>
              <a:gd name="adj2" fmla="val 6501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I think it is this because it is the only diagram</a:t>
            </a:r>
          </a:p>
        </p:txBody>
      </p:sp>
    </p:spTree>
    <p:extLst>
      <p:ext uri="{BB962C8B-B14F-4D97-AF65-F5344CB8AC3E}">
        <p14:creationId xmlns:p14="http://schemas.microsoft.com/office/powerpoint/2010/main" val="28545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108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3</cp:revision>
  <dcterms:created xsi:type="dcterms:W3CDTF">2023-01-02T21:19:06Z</dcterms:created>
  <dcterms:modified xsi:type="dcterms:W3CDTF">2026-08-23T20:04:09Z</dcterms:modified>
</cp:coreProperties>
</file>