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8"/>
  </p:notesMasterIdLst>
  <p:sldIdLst>
    <p:sldId id="259" r:id="rId5"/>
    <p:sldId id="257" r:id="rId6"/>
    <p:sldId id="258" r:id="rId7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24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on Jagger" userId="b1c94611-6e56-48f0-8a81-e0e9a6508702" providerId="ADAL" clId="{1F26BF06-3F65-4F83-90E5-88CC01475D8A}"/>
    <pc:docChg chg="undo custSel addSld delSld modSld">
      <pc:chgData name="Alison Jagger" userId="b1c94611-6e56-48f0-8a81-e0e9a6508702" providerId="ADAL" clId="{1F26BF06-3F65-4F83-90E5-88CC01475D8A}" dt="2023-07-13T08:17:57.464" v="1291" actId="20577"/>
      <pc:docMkLst>
        <pc:docMk/>
      </pc:docMkLst>
      <pc:sldChg chg="addSp delSp modSp del">
        <pc:chgData name="Alison Jagger" userId="b1c94611-6e56-48f0-8a81-e0e9a6508702" providerId="ADAL" clId="{1F26BF06-3F65-4F83-90E5-88CC01475D8A}" dt="2023-07-13T08:13:29.682" v="1171" actId="2696"/>
        <pc:sldMkLst>
          <pc:docMk/>
          <pc:sldMk cId="2157451255" sldId="256"/>
        </pc:sldMkLst>
        <pc:spChg chg="mod">
          <ac:chgData name="Alison Jagger" userId="b1c94611-6e56-48f0-8a81-e0e9a6508702" providerId="ADAL" clId="{1F26BF06-3F65-4F83-90E5-88CC01475D8A}" dt="2023-07-13T08:12:57.291" v="1169" actId="1036"/>
          <ac:spMkLst>
            <pc:docMk/>
            <pc:sldMk cId="2157451255" sldId="256"/>
            <ac:spMk id="2" creationId="{4C80D02B-D878-4434-A1FA-D6F9CC46314C}"/>
          </ac:spMkLst>
        </pc:spChg>
        <pc:spChg chg="mod">
          <ac:chgData name="Alison Jagger" userId="b1c94611-6e56-48f0-8a81-e0e9a6508702" providerId="ADAL" clId="{1F26BF06-3F65-4F83-90E5-88CC01475D8A}" dt="2023-07-13T08:12:55.688" v="1164" actId="1036"/>
          <ac:spMkLst>
            <pc:docMk/>
            <pc:sldMk cId="2157451255" sldId="256"/>
            <ac:spMk id="11" creationId="{5214C473-9055-4855-AC41-D84B13C3D17F}"/>
          </ac:spMkLst>
        </pc:spChg>
        <pc:graphicFrameChg chg="modGraphic">
          <ac:chgData name="Alison Jagger" userId="b1c94611-6e56-48f0-8a81-e0e9a6508702" providerId="ADAL" clId="{1F26BF06-3F65-4F83-90E5-88CC01475D8A}" dt="2023-07-13T08:12:38.669" v="1142" actId="20577"/>
          <ac:graphicFrameMkLst>
            <pc:docMk/>
            <pc:sldMk cId="2157451255" sldId="256"/>
            <ac:graphicFrameMk id="3" creationId="{F9865CB9-AB54-4438-A4DA-AD3372FA56E1}"/>
          </ac:graphicFrameMkLst>
        </pc:graphicFrameChg>
        <pc:graphicFrameChg chg="mod modGraphic">
          <ac:chgData name="Alison Jagger" userId="b1c94611-6e56-48f0-8a81-e0e9a6508702" providerId="ADAL" clId="{1F26BF06-3F65-4F83-90E5-88CC01475D8A}" dt="2023-07-13T08:12:53.548" v="1159" actId="1036"/>
          <ac:graphicFrameMkLst>
            <pc:docMk/>
            <pc:sldMk cId="2157451255" sldId="256"/>
            <ac:graphicFrameMk id="9" creationId="{76D90606-6378-4852-A681-E7DA265B8003}"/>
          </ac:graphicFrameMkLst>
        </pc:graphicFrameChg>
        <pc:picChg chg="add del mod">
          <ac:chgData name="Alison Jagger" userId="b1c94611-6e56-48f0-8a81-e0e9a6508702" providerId="ADAL" clId="{1F26BF06-3F65-4F83-90E5-88CC01475D8A}" dt="2023-07-13T08:12:51.172" v="1157" actId="1035"/>
          <ac:picMkLst>
            <pc:docMk/>
            <pc:sldMk cId="2157451255" sldId="256"/>
            <ac:picMk id="8" creationId="{73CD5461-81E8-4F25-AC43-B986ACE1BBB9}"/>
          </ac:picMkLst>
        </pc:picChg>
      </pc:sldChg>
      <pc:sldChg chg="modSp add">
        <pc:chgData name="Alison Jagger" userId="b1c94611-6e56-48f0-8a81-e0e9a6508702" providerId="ADAL" clId="{1F26BF06-3F65-4F83-90E5-88CC01475D8A}" dt="2023-07-13T08:16:59.004" v="1259" actId="20577"/>
        <pc:sldMkLst>
          <pc:docMk/>
          <pc:sldMk cId="948132179" sldId="257"/>
        </pc:sldMkLst>
        <pc:graphicFrameChg chg="mod modGraphic">
          <ac:chgData name="Alison Jagger" userId="b1c94611-6e56-48f0-8a81-e0e9a6508702" providerId="ADAL" clId="{1F26BF06-3F65-4F83-90E5-88CC01475D8A}" dt="2023-07-13T08:13:57.506" v="1177" actId="20577"/>
          <ac:graphicFrameMkLst>
            <pc:docMk/>
            <pc:sldMk cId="948132179" sldId="257"/>
            <ac:graphicFrameMk id="3" creationId="{F9865CB9-AB54-4438-A4DA-AD3372FA56E1}"/>
          </ac:graphicFrameMkLst>
        </pc:graphicFrameChg>
        <pc:graphicFrameChg chg="mod modGraphic">
          <ac:chgData name="Alison Jagger" userId="b1c94611-6e56-48f0-8a81-e0e9a6508702" providerId="ADAL" clId="{1F26BF06-3F65-4F83-90E5-88CC01475D8A}" dt="2023-07-13T08:16:59.004" v="1259" actId="20577"/>
          <ac:graphicFrameMkLst>
            <pc:docMk/>
            <pc:sldMk cId="948132179" sldId="257"/>
            <ac:graphicFrameMk id="9" creationId="{76D90606-6378-4852-A681-E7DA265B8003}"/>
          </ac:graphicFrameMkLst>
        </pc:graphicFrameChg>
      </pc:sldChg>
      <pc:sldChg chg="addSp modSp add">
        <pc:chgData name="Alison Jagger" userId="b1c94611-6e56-48f0-8a81-e0e9a6508702" providerId="ADAL" clId="{1F26BF06-3F65-4F83-90E5-88CC01475D8A}" dt="2023-07-13T08:17:57.464" v="1291" actId="20577"/>
        <pc:sldMkLst>
          <pc:docMk/>
          <pc:sldMk cId="112795468" sldId="258"/>
        </pc:sldMkLst>
        <pc:spChg chg="add mod">
          <ac:chgData name="Alison Jagger" userId="b1c94611-6e56-48f0-8a81-e0e9a6508702" providerId="ADAL" clId="{1F26BF06-3F65-4F83-90E5-88CC01475D8A}" dt="2023-07-13T08:14:36.633" v="1187" actId="1076"/>
          <ac:spMkLst>
            <pc:docMk/>
            <pc:sldMk cId="112795468" sldId="258"/>
            <ac:spMk id="4" creationId="{D1482EDC-73CC-4542-A438-B5FC8FEC85DA}"/>
          </ac:spMkLst>
        </pc:spChg>
        <pc:spChg chg="add mod">
          <ac:chgData name="Alison Jagger" userId="b1c94611-6e56-48f0-8a81-e0e9a6508702" providerId="ADAL" clId="{1F26BF06-3F65-4F83-90E5-88CC01475D8A}" dt="2023-07-13T08:14:43.976" v="1193" actId="20577"/>
          <ac:spMkLst>
            <pc:docMk/>
            <pc:sldMk cId="112795468" sldId="258"/>
            <ac:spMk id="10" creationId="{F03DA6D4-A060-41C5-8617-F7925A0315EB}"/>
          </ac:spMkLst>
        </pc:spChg>
        <pc:spChg chg="add mod">
          <ac:chgData name="Alison Jagger" userId="b1c94611-6e56-48f0-8a81-e0e9a6508702" providerId="ADAL" clId="{1F26BF06-3F65-4F83-90E5-88CC01475D8A}" dt="2023-07-13T08:15:18.367" v="1213" actId="1037"/>
          <ac:spMkLst>
            <pc:docMk/>
            <pc:sldMk cId="112795468" sldId="258"/>
            <ac:spMk id="12" creationId="{D74A7736-5036-4878-9D1D-717DAAE93539}"/>
          </ac:spMkLst>
        </pc:spChg>
        <pc:spChg chg="add mod">
          <ac:chgData name="Alison Jagger" userId="b1c94611-6e56-48f0-8a81-e0e9a6508702" providerId="ADAL" clId="{1F26BF06-3F65-4F83-90E5-88CC01475D8A}" dt="2023-07-13T08:15:24.631" v="1217" actId="20577"/>
          <ac:spMkLst>
            <pc:docMk/>
            <pc:sldMk cId="112795468" sldId="258"/>
            <ac:spMk id="13" creationId="{D6964250-3306-4EC7-84AA-A2410F06604A}"/>
          </ac:spMkLst>
        </pc:spChg>
        <pc:spChg chg="add mod">
          <ac:chgData name="Alison Jagger" userId="b1c94611-6e56-48f0-8a81-e0e9a6508702" providerId="ADAL" clId="{1F26BF06-3F65-4F83-90E5-88CC01475D8A}" dt="2023-07-13T08:15:33.745" v="1221" actId="20577"/>
          <ac:spMkLst>
            <pc:docMk/>
            <pc:sldMk cId="112795468" sldId="258"/>
            <ac:spMk id="14" creationId="{ECBF0234-6CC3-4A66-BEB3-539153198093}"/>
          </ac:spMkLst>
        </pc:spChg>
        <pc:spChg chg="add mod">
          <ac:chgData name="Alison Jagger" userId="b1c94611-6e56-48f0-8a81-e0e9a6508702" providerId="ADAL" clId="{1F26BF06-3F65-4F83-90E5-88CC01475D8A}" dt="2023-07-13T08:15:43.759" v="1225" actId="20577"/>
          <ac:spMkLst>
            <pc:docMk/>
            <pc:sldMk cId="112795468" sldId="258"/>
            <ac:spMk id="15" creationId="{4E918A13-D98F-43ED-9DB6-531A3C7B0773}"/>
          </ac:spMkLst>
        </pc:spChg>
        <pc:spChg chg="add mod">
          <ac:chgData name="Alison Jagger" userId="b1c94611-6e56-48f0-8a81-e0e9a6508702" providerId="ADAL" clId="{1F26BF06-3F65-4F83-90E5-88CC01475D8A}" dt="2023-07-13T08:15:59.827" v="1229" actId="20577"/>
          <ac:spMkLst>
            <pc:docMk/>
            <pc:sldMk cId="112795468" sldId="258"/>
            <ac:spMk id="16" creationId="{AAD971E3-54D4-4059-B22F-1CC01AE7B92E}"/>
          </ac:spMkLst>
        </pc:spChg>
        <pc:spChg chg="add mod">
          <ac:chgData name="Alison Jagger" userId="b1c94611-6e56-48f0-8a81-e0e9a6508702" providerId="ADAL" clId="{1F26BF06-3F65-4F83-90E5-88CC01475D8A}" dt="2023-07-13T08:16:30.315" v="1248" actId="1035"/>
          <ac:spMkLst>
            <pc:docMk/>
            <pc:sldMk cId="112795468" sldId="258"/>
            <ac:spMk id="17" creationId="{71AD9502-7CB8-491F-8A9A-A7674F75F4CE}"/>
          </ac:spMkLst>
        </pc:spChg>
        <pc:spChg chg="add mod">
          <ac:chgData name="Alison Jagger" userId="b1c94611-6e56-48f0-8a81-e0e9a6508702" providerId="ADAL" clId="{1F26BF06-3F65-4F83-90E5-88CC01475D8A}" dt="2023-07-13T08:17:29.726" v="1282" actId="20577"/>
          <ac:spMkLst>
            <pc:docMk/>
            <pc:sldMk cId="112795468" sldId="258"/>
            <ac:spMk id="18" creationId="{28560417-CB66-4AA6-A22E-2DAFD03167F2}"/>
          </ac:spMkLst>
        </pc:spChg>
        <pc:spChg chg="add mod">
          <ac:chgData name="Alison Jagger" userId="b1c94611-6e56-48f0-8a81-e0e9a6508702" providerId="ADAL" clId="{1F26BF06-3F65-4F83-90E5-88CC01475D8A}" dt="2023-07-13T08:17:38.274" v="1288" actId="1037"/>
          <ac:spMkLst>
            <pc:docMk/>
            <pc:sldMk cId="112795468" sldId="258"/>
            <ac:spMk id="19" creationId="{9D7BEE09-ECE9-40B7-9B2D-6EA8A0698362}"/>
          </ac:spMkLst>
        </pc:spChg>
        <pc:spChg chg="add mod">
          <ac:chgData name="Alison Jagger" userId="b1c94611-6e56-48f0-8a81-e0e9a6508702" providerId="ADAL" clId="{1F26BF06-3F65-4F83-90E5-88CC01475D8A}" dt="2023-07-13T08:17:49.418" v="1289" actId="20577"/>
          <ac:spMkLst>
            <pc:docMk/>
            <pc:sldMk cId="112795468" sldId="258"/>
            <ac:spMk id="20" creationId="{A844E8C5-CAEC-475C-B1E8-9EC8B436D7AE}"/>
          </ac:spMkLst>
        </pc:spChg>
        <pc:spChg chg="add mod">
          <ac:chgData name="Alison Jagger" userId="b1c94611-6e56-48f0-8a81-e0e9a6508702" providerId="ADAL" clId="{1F26BF06-3F65-4F83-90E5-88CC01475D8A}" dt="2023-07-13T08:17:57.464" v="1291" actId="20577"/>
          <ac:spMkLst>
            <pc:docMk/>
            <pc:sldMk cId="112795468" sldId="258"/>
            <ac:spMk id="21" creationId="{C1B14336-D35A-43ED-9D6B-69466719E19B}"/>
          </ac:spMkLst>
        </pc:spChg>
        <pc:graphicFrameChg chg="modGraphic">
          <ac:chgData name="Alison Jagger" userId="b1c94611-6e56-48f0-8a81-e0e9a6508702" providerId="ADAL" clId="{1F26BF06-3F65-4F83-90E5-88CC01475D8A}" dt="2023-07-13T08:14:15.607" v="1181" actId="207"/>
          <ac:graphicFrameMkLst>
            <pc:docMk/>
            <pc:sldMk cId="112795468" sldId="258"/>
            <ac:graphicFrameMk id="3" creationId="{F9865CB9-AB54-4438-A4DA-AD3372FA56E1}"/>
          </ac:graphicFrameMkLst>
        </pc:graphicFrameChg>
        <pc:graphicFrameChg chg="mod modGraphic">
          <ac:chgData name="Alison Jagger" userId="b1c94611-6e56-48f0-8a81-e0e9a6508702" providerId="ADAL" clId="{1F26BF06-3F65-4F83-90E5-88CC01475D8A}" dt="2023-07-13T08:16:55.700" v="1258" actId="20577"/>
          <ac:graphicFrameMkLst>
            <pc:docMk/>
            <pc:sldMk cId="112795468" sldId="258"/>
            <ac:graphicFrameMk id="9" creationId="{76D90606-6378-4852-A681-E7DA265B8003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A6B39-597C-41B9-BA92-94A940A1A704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D124E-0CFD-4AC9-B5FB-160676D7F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341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B59DD-FA9B-4587-95AB-09DBB5E7739B}" type="datetime1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4041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9A96-BC8F-44D6-84C8-34771FC9578F}" type="datetime1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84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3711C-8010-4B9D-9046-DD3D01BE1318}" type="datetime1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8158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D9DD8-614A-4A79-B786-86EFFB1CE4F7}" type="datetime1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3718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D61B2-4566-488D-9604-F8201339F61E}" type="datetime1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336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53091-28D1-4F04-8CC7-053C88CEBBE5}" type="datetime1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5294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378E-6486-43C8-8625-4D7CB3A47A01}" type="datetime1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963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5661F-D2A1-480C-930B-1A4EB55CFB27}" type="datetime1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3943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9760-17F0-4FA4-906C-BA0F4B83A9C2}" type="datetime1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363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BC70B-9F50-4B1A-9257-3F21BA3DBA59}" type="datetime1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0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F9D1C-EADF-4829-A5E1-57A0026A817D}" type="datetime1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568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DCD87-EE9C-412A-99C3-B9D79DF5DDCC}" type="datetime1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www.JaggersMaths.co.uk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081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DEE96C-17FA-5618-8601-42BFB15C2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D9CE1C-279E-BC3A-B776-2185E8E11F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10" t="1870" r="4299" b="1383"/>
          <a:stretch>
            <a:fillRect/>
          </a:stretch>
        </p:blipFill>
        <p:spPr>
          <a:xfrm>
            <a:off x="358815" y="185194"/>
            <a:ext cx="6088284" cy="958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758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76D90606-6378-4852-A681-E7DA265B80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794822"/>
              </p:ext>
            </p:extLst>
          </p:nvPr>
        </p:nvGraphicFramePr>
        <p:xfrm>
          <a:off x="182881" y="1141129"/>
          <a:ext cx="6505299" cy="79764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5188">
                  <a:extLst>
                    <a:ext uri="{9D8B030D-6E8A-4147-A177-3AD203B41FA5}">
                      <a16:colId xmlns:a16="http://schemas.microsoft.com/office/drawing/2014/main" val="2289315986"/>
                    </a:ext>
                  </a:extLst>
                </a:gridCol>
                <a:gridCol w="927463">
                  <a:extLst>
                    <a:ext uri="{9D8B030D-6E8A-4147-A177-3AD203B41FA5}">
                      <a16:colId xmlns:a16="http://schemas.microsoft.com/office/drawing/2014/main" val="533544123"/>
                    </a:ext>
                  </a:extLst>
                </a:gridCol>
                <a:gridCol w="2442754">
                  <a:extLst>
                    <a:ext uri="{9D8B030D-6E8A-4147-A177-3AD203B41FA5}">
                      <a16:colId xmlns:a16="http://schemas.microsoft.com/office/drawing/2014/main" val="2894245426"/>
                    </a:ext>
                  </a:extLst>
                </a:gridCol>
                <a:gridCol w="809894">
                  <a:extLst>
                    <a:ext uri="{9D8B030D-6E8A-4147-A177-3AD203B41FA5}">
                      <a16:colId xmlns:a16="http://schemas.microsoft.com/office/drawing/2014/main" val="1426385577"/>
                    </a:ext>
                  </a:extLst>
                </a:gridCol>
              </a:tblGrid>
              <a:tr h="314536"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1.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Holly and Seth share stickers in the ratio 5 : 7. Holly received 30 stickers.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Work out how many stickers Seth received.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2.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Keegan and Alfie shared some money in the ratio 1 : 3. Alfie received £12.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Work out the total amount shared.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9348275"/>
                  </a:ext>
                </a:extLst>
              </a:tr>
              <a:tr h="660444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  <a:p>
                      <a:pPr algn="l"/>
                      <a:endParaRPr lang="en-GB" sz="1200" dirty="0">
                        <a:latin typeface="+mn-lt"/>
                        <a:ea typeface="Dotum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  <a:p>
                      <a:pPr algn="ctr"/>
                      <a:endParaRPr lang="en-GB" sz="1200" dirty="0">
                        <a:latin typeface="+mn-lt"/>
                        <a:ea typeface="Dotum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  <a:p>
                      <a:pPr algn="l"/>
                      <a:endParaRPr lang="en-GB" sz="1200" dirty="0">
                        <a:latin typeface="+mn-lt"/>
                        <a:ea typeface="Dotum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  <a:p>
                      <a:pPr algn="ctr"/>
                      <a:endParaRPr lang="en-GB" sz="300" dirty="0">
                        <a:latin typeface="+mn-lt"/>
                        <a:ea typeface="Dotum" panose="020B0600000101010101" pitchFamily="34" charset="-127"/>
                      </a:endParaRPr>
                    </a:p>
                    <a:p>
                      <a:pPr algn="l"/>
                      <a:r>
                        <a:rPr lang="en-GB" sz="1600" dirty="0">
                          <a:latin typeface="+mn-lt"/>
                          <a:ea typeface="Dotum" panose="020B0600000101010101" pitchFamily="34" charset="-127"/>
                        </a:rPr>
                        <a:t>£</a:t>
                      </a:r>
                      <a:endParaRPr lang="en-GB" sz="1100" dirty="0">
                        <a:latin typeface="+mn-lt"/>
                        <a:ea typeface="Dotum" panose="020B0600000101010101" pitchFamily="34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411907"/>
                  </a:ext>
                </a:extLst>
              </a:tr>
              <a:tr h="660444"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3.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Max is mixing blue and red paint in the ratio of 3 : 5 to make purple paint.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How much purple is made with 20 litres of red?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4.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Lillie and Aaliyah are sharing pens in the ratio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5 : 2. There are 84 pens in total.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How many pens does Aaliyah receive?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999951"/>
                  </a:ext>
                </a:extLst>
              </a:tr>
              <a:tr h="660444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  <a:p>
                      <a:pPr algn="l"/>
                      <a:endParaRPr lang="en-GB" sz="300" b="0" dirty="0">
                        <a:latin typeface="+mn-lt"/>
                        <a:ea typeface="Dotum" panose="020B0600000101010101" pitchFamily="34" charset="-127"/>
                      </a:endParaRPr>
                    </a:p>
                    <a:p>
                      <a:pPr algn="r"/>
                      <a:r>
                        <a:rPr lang="en-GB" sz="1600" b="0" dirty="0">
                          <a:latin typeface="+mn-lt"/>
                          <a:ea typeface="Dotum" panose="020B0600000101010101" pitchFamily="34" charset="-127"/>
                        </a:rPr>
                        <a:t>litres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1142721"/>
                  </a:ext>
                </a:extLst>
              </a:tr>
              <a:tr h="660444"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5.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Maisy and Aleah are sharing chocolates in the ratio 1 : 6. Work out how many chocolates there are if Aleah gets 30 chocolates.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6.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 Amelia and Joel are sharing collectable cards in the ratio 5 : 3. Joel receives 45 cards. How many more cards does Amelia receive?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3254022"/>
                  </a:ext>
                </a:extLst>
              </a:tr>
              <a:tr h="660444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9070573"/>
                  </a:ext>
                </a:extLst>
              </a:tr>
              <a:tr h="660444"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7.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 Layla and Kiera and sharing gum in the ratio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3 : 7. Work out how many more pieces Kiera receives if there are 90 pieces altogether.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8. </a:t>
                      </a:r>
                      <a:r>
                        <a:rPr lang="en-GB" sz="1200" b="0" dirty="0" err="1">
                          <a:latin typeface="+mn-lt"/>
                          <a:ea typeface="Dotum" panose="020B0600000101010101" pitchFamily="34" charset="-127"/>
                        </a:rPr>
                        <a:t>Seb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, Josh and Elliot share £90 in the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ratio 3 : 4 : 2.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Calculate the amount of money Elliot gets.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2363751"/>
                  </a:ext>
                </a:extLst>
              </a:tr>
              <a:tr h="731922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  <a:p>
                      <a:pPr algn="ctr"/>
                      <a:endParaRPr lang="en-GB" sz="300" dirty="0">
                        <a:latin typeface="+mn-lt"/>
                        <a:ea typeface="Dotum" panose="020B0600000101010101" pitchFamily="34" charset="-127"/>
                      </a:endParaRPr>
                    </a:p>
                    <a:p>
                      <a:pPr algn="l"/>
                      <a:r>
                        <a:rPr lang="en-GB" sz="1600" dirty="0">
                          <a:latin typeface="+mn-lt"/>
                          <a:ea typeface="Dotum" panose="020B0600000101010101" pitchFamily="34" charset="-127"/>
                        </a:rPr>
                        <a:t>£</a:t>
                      </a:r>
                      <a:endParaRPr lang="en-GB" sz="1100" dirty="0">
                        <a:latin typeface="+mn-lt"/>
                        <a:ea typeface="Dotum" panose="020B0600000101010101" pitchFamily="34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856685"/>
                  </a:ext>
                </a:extLst>
              </a:tr>
              <a:tr h="660444"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9.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Sam, River and Charlie share marbles in the ratio 1: 3: 7. River gets 24 marbles.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Find the difference in Sam and Charlie’s shares.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10.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Lilly won a prize. She shared her winnings in the ratio of 7 : 3 : 1 between friends. The largest amount was £84. Work out her total winnings.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415870"/>
                  </a:ext>
                </a:extLst>
              </a:tr>
              <a:tr h="660444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Dotum" panose="020B0600000101010101" pitchFamily="34" charset="-127"/>
                        <a:cs typeface="+mn-cs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Dotum" panose="020B0600000101010101" pitchFamily="34" charset="-127"/>
                          <a:cs typeface="+mn-cs"/>
                        </a:rPr>
                        <a:t>£</a:t>
                      </a:r>
                      <a:endParaRPr lang="en-GB" sz="1200" b="1" dirty="0">
                        <a:latin typeface="+mn-lt"/>
                        <a:ea typeface="Dotum" panose="020B0600000101010101" pitchFamily="34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962725"/>
                  </a:ext>
                </a:extLst>
              </a:tr>
              <a:tr h="660444"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11.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Xavier is paid £60. He shares it with his sister in the ratio 3 : 2, then saves 25% of his share. How much does he save?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12.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Alfie, Leon and Kian share money in the ratio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5 : 12 : 8. The total shared is £125. Calculate the difference between Alfie and Kian’s shares.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5851079"/>
                  </a:ext>
                </a:extLst>
              </a:tr>
              <a:tr h="660444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  <a:p>
                      <a:pPr algn="ctr"/>
                      <a:endParaRPr lang="en-GB" sz="300" dirty="0">
                        <a:latin typeface="+mn-lt"/>
                        <a:ea typeface="Dotum" panose="020B0600000101010101" pitchFamily="34" charset="-127"/>
                      </a:endParaRPr>
                    </a:p>
                    <a:p>
                      <a:pPr algn="l"/>
                      <a:r>
                        <a:rPr lang="en-GB" sz="1600" dirty="0">
                          <a:latin typeface="+mn-lt"/>
                          <a:ea typeface="Dotum" panose="020B0600000101010101" pitchFamily="34" charset="-127"/>
                        </a:rPr>
                        <a:t>£</a:t>
                      </a:r>
                      <a:endParaRPr lang="en-GB" sz="1100" dirty="0">
                        <a:latin typeface="+mn-lt"/>
                        <a:ea typeface="Dotum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Dotum" panose="020B0600000101010101" pitchFamily="34" charset="-127"/>
                        <a:cs typeface="+mn-cs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Dotum" panose="020B0600000101010101" pitchFamily="34" charset="-127"/>
                        <a:cs typeface="+mn-cs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Dotum" panose="020B0600000101010101" pitchFamily="34" charset="-127"/>
                          <a:cs typeface="+mn-cs"/>
                        </a:rPr>
                        <a:t>£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Dotum" panose="020B0600000101010101" pitchFamily="34" charset="-127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1724841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5214C473-9055-4855-AC41-D84B13C3D17F}"/>
              </a:ext>
            </a:extLst>
          </p:cNvPr>
          <p:cNvSpPr txBox="1"/>
          <p:nvPr/>
        </p:nvSpPr>
        <p:spPr>
          <a:xfrm>
            <a:off x="3205481" y="247066"/>
            <a:ext cx="36525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ea typeface="Dotum" panose="020B0600000101010101" pitchFamily="34" charset="-127"/>
              </a:rPr>
              <a:t>Match up the questions with their </a:t>
            </a:r>
          </a:p>
          <a:p>
            <a:r>
              <a:rPr lang="en-GB" sz="1400" dirty="0">
                <a:ea typeface="Dotum" panose="020B0600000101010101" pitchFamily="34" charset="-127"/>
              </a:rPr>
              <a:t>answers in the grid below. </a:t>
            </a:r>
          </a:p>
          <a:p>
            <a:r>
              <a:rPr lang="en-GB" sz="1400" dirty="0">
                <a:ea typeface="Dotum" panose="020B0600000101010101" pitchFamily="34" charset="-127"/>
              </a:rPr>
              <a:t>Which answers are left unmatched?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F9865CB9-AB54-4438-A4DA-AD3372FA56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580018"/>
              </p:ext>
            </p:extLst>
          </p:nvPr>
        </p:nvGraphicFramePr>
        <p:xfrm>
          <a:off x="182881" y="9252858"/>
          <a:ext cx="6518365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1195">
                  <a:extLst>
                    <a:ext uri="{9D8B030D-6E8A-4147-A177-3AD203B41FA5}">
                      <a16:colId xmlns:a16="http://schemas.microsoft.com/office/drawing/2014/main" val="1257272256"/>
                    </a:ext>
                  </a:extLst>
                </a:gridCol>
                <a:gridCol w="931195">
                  <a:extLst>
                    <a:ext uri="{9D8B030D-6E8A-4147-A177-3AD203B41FA5}">
                      <a16:colId xmlns:a16="http://schemas.microsoft.com/office/drawing/2014/main" val="3502256330"/>
                    </a:ext>
                  </a:extLst>
                </a:gridCol>
                <a:gridCol w="931195">
                  <a:extLst>
                    <a:ext uri="{9D8B030D-6E8A-4147-A177-3AD203B41FA5}">
                      <a16:colId xmlns:a16="http://schemas.microsoft.com/office/drawing/2014/main" val="2984712018"/>
                    </a:ext>
                  </a:extLst>
                </a:gridCol>
                <a:gridCol w="931195">
                  <a:extLst>
                    <a:ext uri="{9D8B030D-6E8A-4147-A177-3AD203B41FA5}">
                      <a16:colId xmlns:a16="http://schemas.microsoft.com/office/drawing/2014/main" val="1466494067"/>
                    </a:ext>
                  </a:extLst>
                </a:gridCol>
                <a:gridCol w="931195">
                  <a:extLst>
                    <a:ext uri="{9D8B030D-6E8A-4147-A177-3AD203B41FA5}">
                      <a16:colId xmlns:a16="http://schemas.microsoft.com/office/drawing/2014/main" val="4021625899"/>
                    </a:ext>
                  </a:extLst>
                </a:gridCol>
                <a:gridCol w="931195">
                  <a:extLst>
                    <a:ext uri="{9D8B030D-6E8A-4147-A177-3AD203B41FA5}">
                      <a16:colId xmlns:a16="http://schemas.microsoft.com/office/drawing/2014/main" val="965417383"/>
                    </a:ext>
                  </a:extLst>
                </a:gridCol>
                <a:gridCol w="931195">
                  <a:extLst>
                    <a:ext uri="{9D8B030D-6E8A-4147-A177-3AD203B41FA5}">
                      <a16:colId xmlns:a16="http://schemas.microsoft.com/office/drawing/2014/main" val="565440795"/>
                    </a:ext>
                  </a:extLst>
                </a:gridCol>
              </a:tblGrid>
              <a:tr h="196919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129616"/>
                  </a:ext>
                </a:extLst>
              </a:tr>
              <a:tr h="196919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6990601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4C80D02B-D878-4434-A1FA-D6F9CC46314C}"/>
              </a:ext>
            </a:extLst>
          </p:cNvPr>
          <p:cNvSpPr/>
          <p:nvPr/>
        </p:nvSpPr>
        <p:spPr>
          <a:xfrm>
            <a:off x="182881" y="247066"/>
            <a:ext cx="289425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cap="none" spc="0" dirty="0">
                <a:ln w="19050" cmpd="sng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  <a:latin typeface="Snap ITC" panose="04040A07060A02020202" pitchFamily="82" charset="0"/>
              </a:rPr>
              <a:t>Match up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CD5461-81E8-4F25-AC43-B986ACE1B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934" y="174440"/>
            <a:ext cx="545185" cy="79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132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76D90606-6378-4852-A681-E7DA265B80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2251"/>
              </p:ext>
            </p:extLst>
          </p:nvPr>
        </p:nvGraphicFramePr>
        <p:xfrm>
          <a:off x="182881" y="1141129"/>
          <a:ext cx="6505299" cy="79764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5188">
                  <a:extLst>
                    <a:ext uri="{9D8B030D-6E8A-4147-A177-3AD203B41FA5}">
                      <a16:colId xmlns:a16="http://schemas.microsoft.com/office/drawing/2014/main" val="2289315986"/>
                    </a:ext>
                  </a:extLst>
                </a:gridCol>
                <a:gridCol w="927463">
                  <a:extLst>
                    <a:ext uri="{9D8B030D-6E8A-4147-A177-3AD203B41FA5}">
                      <a16:colId xmlns:a16="http://schemas.microsoft.com/office/drawing/2014/main" val="533544123"/>
                    </a:ext>
                  </a:extLst>
                </a:gridCol>
                <a:gridCol w="2442754">
                  <a:extLst>
                    <a:ext uri="{9D8B030D-6E8A-4147-A177-3AD203B41FA5}">
                      <a16:colId xmlns:a16="http://schemas.microsoft.com/office/drawing/2014/main" val="2894245426"/>
                    </a:ext>
                  </a:extLst>
                </a:gridCol>
                <a:gridCol w="809894">
                  <a:extLst>
                    <a:ext uri="{9D8B030D-6E8A-4147-A177-3AD203B41FA5}">
                      <a16:colId xmlns:a16="http://schemas.microsoft.com/office/drawing/2014/main" val="1426385577"/>
                    </a:ext>
                  </a:extLst>
                </a:gridCol>
              </a:tblGrid>
              <a:tr h="314536"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1.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Holly and Seth share stickers in the ratio 5 : 7. Holly received 30 stickers.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Work out how many stickers Seth received.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2.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Keegan and Alfie shared some money in the ratio 1 : 3. Alfie received £12.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Work out the total amount shared.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9348275"/>
                  </a:ext>
                </a:extLst>
              </a:tr>
              <a:tr h="660444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  <a:p>
                      <a:pPr algn="l"/>
                      <a:endParaRPr lang="en-GB" sz="1200" dirty="0">
                        <a:latin typeface="+mn-lt"/>
                        <a:ea typeface="Dotum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  <a:p>
                      <a:pPr algn="ctr"/>
                      <a:endParaRPr lang="en-GB" sz="1200" dirty="0">
                        <a:latin typeface="+mn-lt"/>
                        <a:ea typeface="Dotum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  <a:p>
                      <a:pPr algn="l"/>
                      <a:endParaRPr lang="en-GB" sz="1200" dirty="0">
                        <a:latin typeface="+mn-lt"/>
                        <a:ea typeface="Dotum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  <a:p>
                      <a:pPr algn="ctr"/>
                      <a:endParaRPr lang="en-GB" sz="300" dirty="0">
                        <a:latin typeface="+mn-lt"/>
                        <a:ea typeface="Dotum" panose="020B0600000101010101" pitchFamily="34" charset="-127"/>
                      </a:endParaRPr>
                    </a:p>
                    <a:p>
                      <a:pPr algn="l"/>
                      <a:r>
                        <a:rPr lang="en-GB" sz="1600" dirty="0">
                          <a:latin typeface="+mn-lt"/>
                          <a:ea typeface="Dotum" panose="020B0600000101010101" pitchFamily="34" charset="-127"/>
                        </a:rPr>
                        <a:t>£</a:t>
                      </a:r>
                      <a:endParaRPr lang="en-GB" sz="1100" dirty="0">
                        <a:latin typeface="+mn-lt"/>
                        <a:ea typeface="Dotum" panose="020B0600000101010101" pitchFamily="34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411907"/>
                  </a:ext>
                </a:extLst>
              </a:tr>
              <a:tr h="660444"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3.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Max is mixing blue and red paint in the ratio of 3 : 5 to make purple paint.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How much purple is made with 20 litres of red?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4.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Lillie and Aaliyah are sharing pens in the ratio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5 : 2. There are 84 pens in total.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How many pens does Aaliyah receive?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999951"/>
                  </a:ext>
                </a:extLst>
              </a:tr>
              <a:tr h="660444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  <a:p>
                      <a:pPr algn="l"/>
                      <a:endParaRPr lang="en-GB" sz="300" b="0" dirty="0">
                        <a:latin typeface="+mn-lt"/>
                        <a:ea typeface="Dotum" panose="020B0600000101010101" pitchFamily="34" charset="-127"/>
                      </a:endParaRPr>
                    </a:p>
                    <a:p>
                      <a:pPr algn="r"/>
                      <a:r>
                        <a:rPr lang="en-GB" sz="1600" b="0" dirty="0">
                          <a:latin typeface="+mn-lt"/>
                          <a:ea typeface="Dotum" panose="020B0600000101010101" pitchFamily="34" charset="-127"/>
                        </a:rPr>
                        <a:t>litres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1142721"/>
                  </a:ext>
                </a:extLst>
              </a:tr>
              <a:tr h="660444"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5.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Maisy and Aleah are sharing chocolates in the ratio 1 : 6. Work out how many chocolates there are if Aleah gets 30 chocolates.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6.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 Amelia and Joel are sharing collectable cards in the ratio 5 : 3. Joel receives 45 cards. How many more cards does Amelia receive?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3254022"/>
                  </a:ext>
                </a:extLst>
              </a:tr>
              <a:tr h="660444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9070573"/>
                  </a:ext>
                </a:extLst>
              </a:tr>
              <a:tr h="660444"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7.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 Layla and Kiera and sharing gum in the ratio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3 : 7. Work out how many more pieces Kiera receives if there are 90 pieces altogether.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8. </a:t>
                      </a:r>
                      <a:r>
                        <a:rPr lang="en-GB" sz="1200" b="0" dirty="0" err="1">
                          <a:latin typeface="+mn-lt"/>
                          <a:ea typeface="Dotum" panose="020B0600000101010101" pitchFamily="34" charset="-127"/>
                        </a:rPr>
                        <a:t>Seb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, Josh and Elliot share £90 in the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ratio 3 : 4 : 2.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Calculate the amount of money Elliot gets.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2363751"/>
                  </a:ext>
                </a:extLst>
              </a:tr>
              <a:tr h="731922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  <a:p>
                      <a:pPr algn="ctr"/>
                      <a:endParaRPr lang="en-GB" sz="300" dirty="0">
                        <a:latin typeface="+mn-lt"/>
                        <a:ea typeface="Dotum" panose="020B0600000101010101" pitchFamily="34" charset="-127"/>
                      </a:endParaRPr>
                    </a:p>
                    <a:p>
                      <a:pPr algn="l"/>
                      <a:r>
                        <a:rPr lang="en-GB" sz="1600" dirty="0">
                          <a:latin typeface="+mn-lt"/>
                          <a:ea typeface="Dotum" panose="020B0600000101010101" pitchFamily="34" charset="-127"/>
                        </a:rPr>
                        <a:t>£</a:t>
                      </a:r>
                      <a:endParaRPr lang="en-GB" sz="1100" dirty="0">
                        <a:latin typeface="+mn-lt"/>
                        <a:ea typeface="Dotum" panose="020B0600000101010101" pitchFamily="34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856685"/>
                  </a:ext>
                </a:extLst>
              </a:tr>
              <a:tr h="660444"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9.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Sam, River and Charlie share marbles in the ratio 1: 3: 7. River gets 24 marbles.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Find the difference in Sam and Charlie’s shares.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10.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Lilly won a prize. She shared her winnings in the ratio of 7 : 3 : 1 between friends. The largest amount was £84. Work out her total winnings.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415870"/>
                  </a:ext>
                </a:extLst>
              </a:tr>
              <a:tr h="660444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Dotum" panose="020B0600000101010101" pitchFamily="34" charset="-127"/>
                        <a:cs typeface="+mn-cs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Dotum" panose="020B0600000101010101" pitchFamily="34" charset="-127"/>
                          <a:cs typeface="+mn-cs"/>
                        </a:rPr>
                        <a:t>£</a:t>
                      </a:r>
                      <a:endParaRPr lang="en-GB" sz="1200" b="1" dirty="0">
                        <a:latin typeface="+mn-lt"/>
                        <a:ea typeface="Dotum" panose="020B0600000101010101" pitchFamily="34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962725"/>
                  </a:ext>
                </a:extLst>
              </a:tr>
              <a:tr h="660444"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11.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Xavier is paid £60. He shares it with his sister in the ratio 3 : 2, then saves 25% of his share. How much does he save?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12. </a:t>
                      </a:r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Alfie, Leon and Kian share money in the ratio </a:t>
                      </a:r>
                    </a:p>
                    <a:p>
                      <a:pPr algn="l"/>
                      <a:r>
                        <a:rPr lang="en-GB" sz="1200" b="0" dirty="0">
                          <a:latin typeface="+mn-lt"/>
                          <a:ea typeface="Dotum" panose="020B0600000101010101" pitchFamily="34" charset="-127"/>
                        </a:rPr>
                        <a:t>5 : 12 : 8. The total shared is £125. Calculate the difference between Alfie and Kian’s shares.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5851079"/>
                  </a:ext>
                </a:extLst>
              </a:tr>
              <a:tr h="660444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</a:p>
                    <a:p>
                      <a:pPr algn="ctr"/>
                      <a:endParaRPr lang="en-GB" sz="300" dirty="0">
                        <a:latin typeface="+mn-lt"/>
                        <a:ea typeface="Dotum" panose="020B0600000101010101" pitchFamily="34" charset="-127"/>
                      </a:endParaRPr>
                    </a:p>
                    <a:p>
                      <a:pPr algn="l"/>
                      <a:r>
                        <a:rPr lang="en-GB" sz="1600" dirty="0">
                          <a:latin typeface="+mn-lt"/>
                          <a:ea typeface="Dotum" panose="020B0600000101010101" pitchFamily="34" charset="-127"/>
                        </a:rPr>
                        <a:t>£</a:t>
                      </a:r>
                      <a:endParaRPr lang="en-GB" sz="1100" dirty="0">
                        <a:latin typeface="+mn-lt"/>
                        <a:ea typeface="Dotum" panose="020B0600000101010101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Working out: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latin typeface="+mn-lt"/>
                          <a:ea typeface="Dotum" panose="020B0600000101010101" pitchFamily="34" charset="-127"/>
                        </a:rPr>
                        <a:t>Answer: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Dotum" panose="020B0600000101010101" pitchFamily="34" charset="-127"/>
                        <a:cs typeface="+mn-cs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Dotum" panose="020B0600000101010101" pitchFamily="34" charset="-127"/>
                        <a:cs typeface="+mn-cs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Dotum" panose="020B0600000101010101" pitchFamily="34" charset="-127"/>
                          <a:cs typeface="+mn-cs"/>
                        </a:rPr>
                        <a:t>£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Dotum" panose="020B0600000101010101" pitchFamily="34" charset="-127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1724841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5214C473-9055-4855-AC41-D84B13C3D17F}"/>
              </a:ext>
            </a:extLst>
          </p:cNvPr>
          <p:cNvSpPr txBox="1"/>
          <p:nvPr/>
        </p:nvSpPr>
        <p:spPr>
          <a:xfrm>
            <a:off x="3205481" y="247066"/>
            <a:ext cx="36525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ea typeface="Dotum" panose="020B0600000101010101" pitchFamily="34" charset="-127"/>
              </a:rPr>
              <a:t>Match up the questions with their </a:t>
            </a:r>
          </a:p>
          <a:p>
            <a:r>
              <a:rPr lang="en-GB" sz="1400" dirty="0">
                <a:ea typeface="Dotum" panose="020B0600000101010101" pitchFamily="34" charset="-127"/>
              </a:rPr>
              <a:t>answers in the grid below. </a:t>
            </a:r>
          </a:p>
          <a:p>
            <a:r>
              <a:rPr lang="en-GB" sz="1400" dirty="0">
                <a:ea typeface="Dotum" panose="020B0600000101010101" pitchFamily="34" charset="-127"/>
              </a:rPr>
              <a:t>Which answers are left unmatched?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F9865CB9-AB54-4438-A4DA-AD3372FA56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328087"/>
              </p:ext>
            </p:extLst>
          </p:nvPr>
        </p:nvGraphicFramePr>
        <p:xfrm>
          <a:off x="182881" y="9252858"/>
          <a:ext cx="6518365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1195">
                  <a:extLst>
                    <a:ext uri="{9D8B030D-6E8A-4147-A177-3AD203B41FA5}">
                      <a16:colId xmlns:a16="http://schemas.microsoft.com/office/drawing/2014/main" val="1257272256"/>
                    </a:ext>
                  </a:extLst>
                </a:gridCol>
                <a:gridCol w="931195">
                  <a:extLst>
                    <a:ext uri="{9D8B030D-6E8A-4147-A177-3AD203B41FA5}">
                      <a16:colId xmlns:a16="http://schemas.microsoft.com/office/drawing/2014/main" val="3502256330"/>
                    </a:ext>
                  </a:extLst>
                </a:gridCol>
                <a:gridCol w="931195">
                  <a:extLst>
                    <a:ext uri="{9D8B030D-6E8A-4147-A177-3AD203B41FA5}">
                      <a16:colId xmlns:a16="http://schemas.microsoft.com/office/drawing/2014/main" val="2984712018"/>
                    </a:ext>
                  </a:extLst>
                </a:gridCol>
                <a:gridCol w="931195">
                  <a:extLst>
                    <a:ext uri="{9D8B030D-6E8A-4147-A177-3AD203B41FA5}">
                      <a16:colId xmlns:a16="http://schemas.microsoft.com/office/drawing/2014/main" val="1466494067"/>
                    </a:ext>
                  </a:extLst>
                </a:gridCol>
                <a:gridCol w="931195">
                  <a:extLst>
                    <a:ext uri="{9D8B030D-6E8A-4147-A177-3AD203B41FA5}">
                      <a16:colId xmlns:a16="http://schemas.microsoft.com/office/drawing/2014/main" val="4021625899"/>
                    </a:ext>
                  </a:extLst>
                </a:gridCol>
                <a:gridCol w="931195">
                  <a:extLst>
                    <a:ext uri="{9D8B030D-6E8A-4147-A177-3AD203B41FA5}">
                      <a16:colId xmlns:a16="http://schemas.microsoft.com/office/drawing/2014/main" val="965417383"/>
                    </a:ext>
                  </a:extLst>
                </a:gridCol>
                <a:gridCol w="931195">
                  <a:extLst>
                    <a:ext uri="{9D8B030D-6E8A-4147-A177-3AD203B41FA5}">
                      <a16:colId xmlns:a16="http://schemas.microsoft.com/office/drawing/2014/main" val="565440795"/>
                    </a:ext>
                  </a:extLst>
                </a:gridCol>
              </a:tblGrid>
              <a:tr h="196919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32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36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42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48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24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15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30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0129616"/>
                  </a:ext>
                </a:extLst>
              </a:tr>
              <a:tr h="196919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25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35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49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132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9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16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+mn-lt"/>
                          <a:ea typeface="Dotum" panose="020B0600000101010101" pitchFamily="34" charset="-127"/>
                        </a:rPr>
                        <a:t>20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990601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4C80D02B-D878-4434-A1FA-D6F9CC46314C}"/>
              </a:ext>
            </a:extLst>
          </p:cNvPr>
          <p:cNvSpPr/>
          <p:nvPr/>
        </p:nvSpPr>
        <p:spPr>
          <a:xfrm>
            <a:off x="182881" y="247066"/>
            <a:ext cx="289425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cap="none" spc="0" dirty="0">
                <a:ln w="19050" cmpd="sng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  <a:latin typeface="Snap ITC" panose="04040A07060A02020202" pitchFamily="82" charset="0"/>
              </a:rPr>
              <a:t>Match up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CD5461-81E8-4F25-AC43-B986ACE1B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934" y="174440"/>
            <a:ext cx="545185" cy="7999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482EDC-73CC-4542-A438-B5FC8FEC85DA}"/>
              </a:ext>
            </a:extLst>
          </p:cNvPr>
          <p:cNvSpPr txBox="1"/>
          <p:nvPr/>
        </p:nvSpPr>
        <p:spPr>
          <a:xfrm>
            <a:off x="2769360" y="200297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</a:rPr>
              <a:t>42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3DA6D4-A060-41C5-8617-F7925A0315EB}"/>
              </a:ext>
            </a:extLst>
          </p:cNvPr>
          <p:cNvSpPr txBox="1"/>
          <p:nvPr/>
        </p:nvSpPr>
        <p:spPr>
          <a:xfrm>
            <a:off x="6129934" y="200297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</a:rPr>
              <a:t>16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4A7736-5036-4878-9D1D-717DAAE93539}"/>
              </a:ext>
            </a:extLst>
          </p:cNvPr>
          <p:cNvSpPr txBox="1"/>
          <p:nvPr/>
        </p:nvSpPr>
        <p:spPr>
          <a:xfrm>
            <a:off x="2560008" y="329619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</a:rPr>
              <a:t>32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964250-3306-4EC7-84AA-A2410F06604A}"/>
              </a:ext>
            </a:extLst>
          </p:cNvPr>
          <p:cNvSpPr txBox="1"/>
          <p:nvPr/>
        </p:nvSpPr>
        <p:spPr>
          <a:xfrm>
            <a:off x="6071259" y="332232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</a:rPr>
              <a:t>24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BF0234-6CC3-4A66-BEB3-539153198093}"/>
              </a:ext>
            </a:extLst>
          </p:cNvPr>
          <p:cNvSpPr txBox="1"/>
          <p:nvPr/>
        </p:nvSpPr>
        <p:spPr>
          <a:xfrm>
            <a:off x="2720120" y="464148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</a:rPr>
              <a:t>35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918A13-D98F-43ED-9DB6-531A3C7B0773}"/>
              </a:ext>
            </a:extLst>
          </p:cNvPr>
          <p:cNvSpPr txBox="1"/>
          <p:nvPr/>
        </p:nvSpPr>
        <p:spPr>
          <a:xfrm>
            <a:off x="6080694" y="464148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</a:rPr>
              <a:t>30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D971E3-54D4-4059-B22F-1CC01AE7B92E}"/>
              </a:ext>
            </a:extLst>
          </p:cNvPr>
          <p:cNvSpPr txBox="1"/>
          <p:nvPr/>
        </p:nvSpPr>
        <p:spPr>
          <a:xfrm>
            <a:off x="2720120" y="598677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</a:rPr>
              <a:t>36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AD9502-7CB8-491F-8A9A-A7674F75F4CE}"/>
              </a:ext>
            </a:extLst>
          </p:cNvPr>
          <p:cNvSpPr txBox="1"/>
          <p:nvPr/>
        </p:nvSpPr>
        <p:spPr>
          <a:xfrm>
            <a:off x="6080694" y="595194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</a:rPr>
              <a:t>20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8560417-CB66-4AA6-A22E-2DAFD03167F2}"/>
              </a:ext>
            </a:extLst>
          </p:cNvPr>
          <p:cNvSpPr txBox="1"/>
          <p:nvPr/>
        </p:nvSpPr>
        <p:spPr>
          <a:xfrm>
            <a:off x="2711412" y="735879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</a:rPr>
              <a:t>48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D7BEE09-ECE9-40B7-9B2D-6EA8A0698362}"/>
              </a:ext>
            </a:extLst>
          </p:cNvPr>
          <p:cNvSpPr txBox="1"/>
          <p:nvPr/>
        </p:nvSpPr>
        <p:spPr>
          <a:xfrm>
            <a:off x="6037150" y="7350090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</a:rPr>
              <a:t>132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844E8C5-CAEC-475C-B1E8-9EC8B436D7AE}"/>
              </a:ext>
            </a:extLst>
          </p:cNvPr>
          <p:cNvSpPr txBox="1"/>
          <p:nvPr/>
        </p:nvSpPr>
        <p:spPr>
          <a:xfrm>
            <a:off x="2703430" y="866238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</a:rPr>
              <a:t>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1B14336-D35A-43ED-9D6B-69466719E19B}"/>
              </a:ext>
            </a:extLst>
          </p:cNvPr>
          <p:cNvSpPr txBox="1"/>
          <p:nvPr/>
        </p:nvSpPr>
        <p:spPr>
          <a:xfrm>
            <a:off x="6064004" y="866238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112795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1b28a86-d45e-4ed2-9bdc-9f4781949d0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1573F7F066D4D967C0B776BC6BCF7" ma:contentTypeVersion="12" ma:contentTypeDescription="Create a new document." ma:contentTypeScope="" ma:versionID="c98d49532b96a19dd267f5172b93491a">
  <xsd:schema xmlns:xsd="http://www.w3.org/2001/XMLSchema" xmlns:xs="http://www.w3.org/2001/XMLSchema" xmlns:p="http://schemas.microsoft.com/office/2006/metadata/properties" xmlns:ns3="21b28a86-d45e-4ed2-9bdc-9f4781949d06" targetNamespace="http://schemas.microsoft.com/office/2006/metadata/properties" ma:root="true" ma:fieldsID="f4fcb1cc2b73c293e35416f490ca37e1" ns3:_="">
    <xsd:import namespace="21b28a86-d45e-4ed2-9bdc-9f4781949d0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Location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28a86-d45e-4ed2-9bdc-9f4781949d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B8799B9-472C-41C9-9A2B-27C5E1404443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21b28a86-d45e-4ed2-9bdc-9f4781949d06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EF4C5D7-0378-4F40-BCE3-C2DB5205FDE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b28a86-d45e-4ed2-9bdc-9f4781949d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8E97AF-6161-435F-9907-D77151CA49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514</TotalTime>
  <Words>951</Words>
  <Application>Microsoft Office PowerPoint</Application>
  <PresentationFormat>A4 Paper (210x297 mm)</PresentationFormat>
  <Paragraphs>165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Dotum</vt:lpstr>
      <vt:lpstr>Arial</vt:lpstr>
      <vt:lpstr>Calibri</vt:lpstr>
      <vt:lpstr>Calibri Light</vt:lpstr>
      <vt:lpstr>Snap ITC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Banks</dc:creator>
  <cp:lastModifiedBy>Alison Jagger</cp:lastModifiedBy>
  <cp:revision>17</cp:revision>
  <dcterms:created xsi:type="dcterms:W3CDTF">2020-04-24T07:01:05Z</dcterms:created>
  <dcterms:modified xsi:type="dcterms:W3CDTF">2026-08-23T20:06:40Z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0x010100C441573F7F066D4D967C0B776BC6BCF7</vt:lpwstr>
  </property>
</Properties>
</file>