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4"/>
  </p:sldMasterIdLst>
  <p:sldIdLst>
    <p:sldId id="261" r:id="rId5"/>
    <p:sldId id="256" r:id="rId6"/>
    <p:sldId id="257" r:id="rId7"/>
    <p:sldId id="258" r:id="rId8"/>
    <p:sldId id="259" r:id="rId9"/>
  </p:sldIdLst>
  <p:sldSz cx="6858000" cy="9906000" type="A4"/>
  <p:notesSz cx="9144000" cy="6858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9F3E7"/>
    <a:srgbClr val="F5ECD7"/>
    <a:srgbClr val="C9FFC9"/>
    <a:srgbClr val="CCFFFF"/>
    <a:srgbClr val="FFFFB3"/>
    <a:srgbClr val="FEE1A8"/>
    <a:srgbClr val="FFD5D5"/>
    <a:srgbClr val="CCECFF"/>
    <a:srgbClr val="A3FFA3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66" d="100"/>
          <a:sy n="66" d="100"/>
        </p:scale>
        <p:origin x="243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lison Jagger" userId="b1c94611-6e56-48f0-8a81-e0e9a6508702" providerId="ADAL" clId="{7C23272B-B6DF-4DEC-9C2F-2092FD39B819}"/>
    <pc:docChg chg="custSel delSld modSld">
      <pc:chgData name="Alison Jagger" userId="b1c94611-6e56-48f0-8a81-e0e9a6508702" providerId="ADAL" clId="{7C23272B-B6DF-4DEC-9C2F-2092FD39B819}" dt="2023-07-13T07:21:48.585" v="45" actId="2696"/>
      <pc:docMkLst>
        <pc:docMk/>
      </pc:docMkLst>
      <pc:sldChg chg="delSp modSp">
        <pc:chgData name="Alison Jagger" userId="b1c94611-6e56-48f0-8a81-e0e9a6508702" providerId="ADAL" clId="{7C23272B-B6DF-4DEC-9C2F-2092FD39B819}" dt="2023-07-13T07:21:40.879" v="43" actId="20577"/>
        <pc:sldMkLst>
          <pc:docMk/>
          <pc:sldMk cId="2236837072" sldId="256"/>
        </pc:sldMkLst>
        <pc:spChg chg="mod">
          <ac:chgData name="Alison Jagger" userId="b1c94611-6e56-48f0-8a81-e0e9a6508702" providerId="ADAL" clId="{7C23272B-B6DF-4DEC-9C2F-2092FD39B819}" dt="2023-07-13T07:21:24.676" v="34" actId="20577"/>
          <ac:spMkLst>
            <pc:docMk/>
            <pc:sldMk cId="2236837072" sldId="256"/>
            <ac:spMk id="6" creationId="{41A8A22C-4B9A-4FF9-A92D-AE496A2B9CA0}"/>
          </ac:spMkLst>
        </pc:spChg>
        <pc:spChg chg="mod">
          <ac:chgData name="Alison Jagger" userId="b1c94611-6e56-48f0-8a81-e0e9a6508702" providerId="ADAL" clId="{7C23272B-B6DF-4DEC-9C2F-2092FD39B819}" dt="2023-07-13T07:20:58.713" v="4" actId="6549"/>
          <ac:spMkLst>
            <pc:docMk/>
            <pc:sldMk cId="2236837072" sldId="256"/>
            <ac:spMk id="8" creationId="{2B738D97-3A54-4C2F-A04C-7E96D4D05667}"/>
          </ac:spMkLst>
        </pc:spChg>
        <pc:spChg chg="mod">
          <ac:chgData name="Alison Jagger" userId="b1c94611-6e56-48f0-8a81-e0e9a6508702" providerId="ADAL" clId="{7C23272B-B6DF-4DEC-9C2F-2092FD39B819}" dt="2023-07-13T07:21:12.929" v="7" actId="20577"/>
          <ac:spMkLst>
            <pc:docMk/>
            <pc:sldMk cId="2236837072" sldId="256"/>
            <ac:spMk id="46" creationId="{9C006860-BECC-45A2-9559-8C996311FDBE}"/>
          </ac:spMkLst>
        </pc:spChg>
        <pc:spChg chg="mod">
          <ac:chgData name="Alison Jagger" userId="b1c94611-6e56-48f0-8a81-e0e9a6508702" providerId="ADAL" clId="{7C23272B-B6DF-4DEC-9C2F-2092FD39B819}" dt="2023-07-13T07:21:40.879" v="43" actId="20577"/>
          <ac:spMkLst>
            <pc:docMk/>
            <pc:sldMk cId="2236837072" sldId="256"/>
            <ac:spMk id="59" creationId="{BBB87A8D-F485-482A-B087-294D2A03FFE3}"/>
          </ac:spMkLst>
        </pc:spChg>
        <pc:spChg chg="mod">
          <ac:chgData name="Alison Jagger" userId="b1c94611-6e56-48f0-8a81-e0e9a6508702" providerId="ADAL" clId="{7C23272B-B6DF-4DEC-9C2F-2092FD39B819}" dt="2023-07-13T07:21:31.784" v="38" actId="20577"/>
          <ac:spMkLst>
            <pc:docMk/>
            <pc:sldMk cId="2236837072" sldId="256"/>
            <ac:spMk id="73" creationId="{87568823-B098-419A-B690-0E442BF38765}"/>
          </ac:spMkLst>
        </pc:spChg>
        <pc:grpChg chg="del">
          <ac:chgData name="Alison Jagger" userId="b1c94611-6e56-48f0-8a81-e0e9a6508702" providerId="ADAL" clId="{7C23272B-B6DF-4DEC-9C2F-2092FD39B819}" dt="2023-07-13T07:20:56.692" v="3" actId="478"/>
          <ac:grpSpMkLst>
            <pc:docMk/>
            <pc:sldMk cId="2236837072" sldId="256"/>
            <ac:grpSpMk id="11" creationId="{0FF30BB8-0691-435E-85DC-366A48D09B52}"/>
          </ac:grpSpMkLst>
        </pc:grpChg>
        <pc:grpChg chg="del">
          <ac:chgData name="Alison Jagger" userId="b1c94611-6e56-48f0-8a81-e0e9a6508702" providerId="ADAL" clId="{7C23272B-B6DF-4DEC-9C2F-2092FD39B819}" dt="2023-07-13T07:21:04.831" v="5" actId="478"/>
          <ac:grpSpMkLst>
            <pc:docMk/>
            <pc:sldMk cId="2236837072" sldId="256"/>
            <ac:grpSpMk id="47" creationId="{B19D9F00-2DA2-474D-9F1B-4A2F24707F82}"/>
          </ac:grpSpMkLst>
        </pc:grpChg>
        <pc:grpChg chg="del">
          <ac:chgData name="Alison Jagger" userId="b1c94611-6e56-48f0-8a81-e0e9a6508702" providerId="ADAL" clId="{7C23272B-B6DF-4DEC-9C2F-2092FD39B819}" dt="2023-07-13T07:21:07.021" v="6" actId="478"/>
          <ac:grpSpMkLst>
            <pc:docMk/>
            <pc:sldMk cId="2236837072" sldId="256"/>
            <ac:grpSpMk id="60" creationId="{EBE00407-5853-4B2D-8F0A-9D3D61B3BFFD}"/>
          </ac:grpSpMkLst>
        </pc:grpChg>
        <pc:grpChg chg="del">
          <ac:chgData name="Alison Jagger" userId="b1c94611-6e56-48f0-8a81-e0e9a6508702" providerId="ADAL" clId="{7C23272B-B6DF-4DEC-9C2F-2092FD39B819}" dt="2023-07-13T07:21:04.831" v="5" actId="478"/>
          <ac:grpSpMkLst>
            <pc:docMk/>
            <pc:sldMk cId="2236837072" sldId="256"/>
            <ac:grpSpMk id="74" creationId="{4D592625-D5F3-46E8-95DD-23323063105E}"/>
          </ac:grpSpMkLst>
        </pc:grpChg>
      </pc:sldChg>
      <pc:sldChg chg="modSp del">
        <pc:chgData name="Alison Jagger" userId="b1c94611-6e56-48f0-8a81-e0e9a6508702" providerId="ADAL" clId="{7C23272B-B6DF-4DEC-9C2F-2092FD39B819}" dt="2023-07-13T07:21:48.585" v="45" actId="2696"/>
        <pc:sldMkLst>
          <pc:docMk/>
          <pc:sldMk cId="2904604047" sldId="257"/>
        </pc:sldMkLst>
        <pc:spChg chg="mod">
          <ac:chgData name="Alison Jagger" userId="b1c94611-6e56-48f0-8a81-e0e9a6508702" providerId="ADAL" clId="{7C23272B-B6DF-4DEC-9C2F-2092FD39B819}" dt="2023-07-13T07:21:46.378" v="44" actId="6549"/>
          <ac:spMkLst>
            <pc:docMk/>
            <pc:sldMk cId="2904604047" sldId="257"/>
            <ac:spMk id="17" creationId="{7D6BD25B-27A8-4AA3-81D2-C8655DA035B6}"/>
          </ac:spMkLst>
        </pc:spChg>
      </pc:sldChg>
      <pc:sldChg chg="del">
        <pc:chgData name="Alison Jagger" userId="b1c94611-6e56-48f0-8a81-e0e9a6508702" providerId="ADAL" clId="{7C23272B-B6DF-4DEC-9C2F-2092FD39B819}" dt="2023-07-13T07:20:52.526" v="0" actId="2696"/>
        <pc:sldMkLst>
          <pc:docMk/>
          <pc:sldMk cId="3224224235" sldId="258"/>
        </pc:sldMkLst>
      </pc:sldChg>
      <pc:sldChg chg="del">
        <pc:chgData name="Alison Jagger" userId="b1c94611-6e56-48f0-8a81-e0e9a6508702" providerId="ADAL" clId="{7C23272B-B6DF-4DEC-9C2F-2092FD39B819}" dt="2023-07-13T07:20:53.080" v="2" actId="2696"/>
        <pc:sldMkLst>
          <pc:docMk/>
          <pc:sldMk cId="2619134125" sldId="259"/>
        </pc:sldMkLst>
      </pc:sldChg>
      <pc:sldChg chg="del">
        <pc:chgData name="Alison Jagger" userId="b1c94611-6e56-48f0-8a81-e0e9a6508702" providerId="ADAL" clId="{7C23272B-B6DF-4DEC-9C2F-2092FD39B819}" dt="2023-07-13T07:20:52.811" v="1" actId="2696"/>
        <pc:sldMkLst>
          <pc:docMk/>
          <pc:sldMk cId="1768939442" sldId="260"/>
        </pc:sldMkLst>
      </pc:sldChg>
    </pc:docChg>
  </pc:docChgLst>
  <pc:docChgLst>
    <pc:chgData name="Alison Jagger" userId="b1c94611-6e56-48f0-8a81-e0e9a6508702" providerId="ADAL" clId="{568DC27E-E162-424C-8028-F7119146E765}"/>
    <pc:docChg chg="undo custSel addSld delSld modSld">
      <pc:chgData name="Alison Jagger" userId="b1c94611-6e56-48f0-8a81-e0e9a6508702" providerId="ADAL" clId="{568DC27E-E162-424C-8028-F7119146E765}" dt="2023-06-26T16:48:22.439" v="4072" actId="404"/>
      <pc:docMkLst>
        <pc:docMk/>
      </pc:docMkLst>
    </pc:docChg>
  </pc:docChgLst>
  <pc:docChgLst>
    <pc:chgData name="Alison Jagger" userId="b1c94611-6e56-48f0-8a81-e0e9a6508702" providerId="ADAL" clId="{B3472A64-FF41-47CE-802E-8D3F47A663FE}"/>
    <pc:docChg chg="undo custSel addSld delSld modSld sldOrd">
      <pc:chgData name="Alison Jagger" userId="b1c94611-6e56-48f0-8a81-e0e9a6508702" providerId="ADAL" clId="{B3472A64-FF41-47CE-802E-8D3F47A663FE}" dt="2023-06-27T20:28:18.050" v="1606"/>
      <pc:docMkLst>
        <pc:docMk/>
      </pc:docMkLst>
      <pc:sldChg chg="addSp delSp modSp add">
        <pc:chgData name="Alison Jagger" userId="b1c94611-6e56-48f0-8a81-e0e9a6508702" providerId="ADAL" clId="{B3472A64-FF41-47CE-802E-8D3F47A663FE}" dt="2023-06-27T20:28:05.888" v="1603"/>
        <pc:sldMkLst>
          <pc:docMk/>
          <pc:sldMk cId="2236837072" sldId="256"/>
        </pc:sldMkLst>
        <pc:spChg chg="del">
          <ac:chgData name="Alison Jagger" userId="b1c94611-6e56-48f0-8a81-e0e9a6508702" providerId="ADAL" clId="{B3472A64-FF41-47CE-802E-8D3F47A663FE}" dt="2023-06-27T19:50:02.381" v="9" actId="478"/>
          <ac:spMkLst>
            <pc:docMk/>
            <pc:sldMk cId="2236837072" sldId="256"/>
            <ac:spMk id="2" creationId="{F36CE395-652B-4BD0-BE44-04E32F8207C8}"/>
          </ac:spMkLst>
        </pc:spChg>
        <pc:spChg chg="del">
          <ac:chgData name="Alison Jagger" userId="b1c94611-6e56-48f0-8a81-e0e9a6508702" providerId="ADAL" clId="{B3472A64-FF41-47CE-802E-8D3F47A663FE}" dt="2023-06-27T19:50:02.381" v="9" actId="478"/>
          <ac:spMkLst>
            <pc:docMk/>
            <pc:sldMk cId="2236837072" sldId="256"/>
            <ac:spMk id="3" creationId="{E3135356-0032-45C9-8AEE-A55A79964919}"/>
          </ac:spMkLst>
        </pc:spChg>
        <pc:spChg chg="add mod">
          <ac:chgData name="Alison Jagger" userId="b1c94611-6e56-48f0-8a81-e0e9a6508702" providerId="ADAL" clId="{B3472A64-FF41-47CE-802E-8D3F47A663FE}" dt="2023-06-27T19:50:54.025" v="47" actId="1035"/>
          <ac:spMkLst>
            <pc:docMk/>
            <pc:sldMk cId="2236837072" sldId="256"/>
            <ac:spMk id="4" creationId="{BAAD5621-BA4E-4642-A44B-B5B6C218B1C8}"/>
          </ac:spMkLst>
        </pc:spChg>
        <pc:spChg chg="add mod">
          <ac:chgData name="Alison Jagger" userId="b1c94611-6e56-48f0-8a81-e0e9a6508702" providerId="ADAL" clId="{B3472A64-FF41-47CE-802E-8D3F47A663FE}" dt="2023-06-27T19:51:04.951" v="54" actId="14100"/>
          <ac:spMkLst>
            <pc:docMk/>
            <pc:sldMk cId="2236837072" sldId="256"/>
            <ac:spMk id="5" creationId="{52F47A27-1EEA-4F0A-A8D8-960E6EF48E03}"/>
          </ac:spMkLst>
        </pc:spChg>
        <pc:spChg chg="add mod">
          <ac:chgData name="Alison Jagger" userId="b1c94611-6e56-48f0-8a81-e0e9a6508702" providerId="ADAL" clId="{B3472A64-FF41-47CE-802E-8D3F47A663FE}" dt="2023-06-27T19:50:54.025" v="47" actId="1035"/>
          <ac:spMkLst>
            <pc:docMk/>
            <pc:sldMk cId="2236837072" sldId="256"/>
            <ac:spMk id="6" creationId="{41A8A22C-4B9A-4FF9-A92D-AE496A2B9CA0}"/>
          </ac:spMkLst>
        </pc:spChg>
        <pc:spChg chg="add mod">
          <ac:chgData name="Alison Jagger" userId="b1c94611-6e56-48f0-8a81-e0e9a6508702" providerId="ADAL" clId="{B3472A64-FF41-47CE-802E-8D3F47A663FE}" dt="2023-06-27T20:06:36.569" v="575" actId="1076"/>
          <ac:spMkLst>
            <pc:docMk/>
            <pc:sldMk cId="2236837072" sldId="256"/>
            <ac:spMk id="8" creationId="{2B738D97-3A54-4C2F-A04C-7E96D4D05667}"/>
          </ac:spMkLst>
        </pc:spChg>
        <pc:spChg chg="mod">
          <ac:chgData name="Alison Jagger" userId="b1c94611-6e56-48f0-8a81-e0e9a6508702" providerId="ADAL" clId="{B3472A64-FF41-47CE-802E-8D3F47A663FE}" dt="2023-06-27T19:59:50.228" v="380" actId="1038"/>
          <ac:spMkLst>
            <pc:docMk/>
            <pc:sldMk cId="2236837072" sldId="256"/>
            <ac:spMk id="13" creationId="{3B8806FD-714E-48ED-8FE8-71B3B6C34BC5}"/>
          </ac:spMkLst>
        </pc:spChg>
        <pc:spChg chg="mod">
          <ac:chgData name="Alison Jagger" userId="b1c94611-6e56-48f0-8a81-e0e9a6508702" providerId="ADAL" clId="{B3472A64-FF41-47CE-802E-8D3F47A663FE}" dt="2023-06-27T19:59:46.644" v="378" actId="1035"/>
          <ac:spMkLst>
            <pc:docMk/>
            <pc:sldMk cId="2236837072" sldId="256"/>
            <ac:spMk id="14" creationId="{BFF0D625-3819-428E-8175-C5AB0E0A6C40}"/>
          </ac:spMkLst>
        </pc:spChg>
        <pc:spChg chg="mod">
          <ac:chgData name="Alison Jagger" userId="b1c94611-6e56-48f0-8a81-e0e9a6508702" providerId="ADAL" clId="{B3472A64-FF41-47CE-802E-8D3F47A663FE}" dt="2023-06-27T19:56:09.989" v="227" actId="404"/>
          <ac:spMkLst>
            <pc:docMk/>
            <pc:sldMk cId="2236837072" sldId="256"/>
            <ac:spMk id="15" creationId="{A3B48D19-FE44-4AF9-AD65-06E75A53D769}"/>
          </ac:spMkLst>
        </pc:spChg>
        <pc:spChg chg="mod">
          <ac:chgData name="Alison Jagger" userId="b1c94611-6e56-48f0-8a81-e0e9a6508702" providerId="ADAL" clId="{B3472A64-FF41-47CE-802E-8D3F47A663FE}" dt="2023-06-27T19:56:09.989" v="227" actId="404"/>
          <ac:spMkLst>
            <pc:docMk/>
            <pc:sldMk cId="2236837072" sldId="256"/>
            <ac:spMk id="16" creationId="{6D9C1965-C923-47C8-A6EA-4501E465BF81}"/>
          </ac:spMkLst>
        </pc:spChg>
        <pc:spChg chg="mod">
          <ac:chgData name="Alison Jagger" userId="b1c94611-6e56-48f0-8a81-e0e9a6508702" providerId="ADAL" clId="{B3472A64-FF41-47CE-802E-8D3F47A663FE}" dt="2023-06-27T19:56:17.405" v="236" actId="1038"/>
          <ac:spMkLst>
            <pc:docMk/>
            <pc:sldMk cId="2236837072" sldId="256"/>
            <ac:spMk id="17" creationId="{7D6BD25B-27A8-4AA3-81D2-C8655DA035B6}"/>
          </ac:spMkLst>
        </pc:spChg>
        <pc:spChg chg="mod">
          <ac:chgData name="Alison Jagger" userId="b1c94611-6e56-48f0-8a81-e0e9a6508702" providerId="ADAL" clId="{B3472A64-FF41-47CE-802E-8D3F47A663FE}" dt="2023-06-27T19:56:09.989" v="227" actId="404"/>
          <ac:spMkLst>
            <pc:docMk/>
            <pc:sldMk cId="2236837072" sldId="256"/>
            <ac:spMk id="18" creationId="{6553A055-B5B1-47E3-9057-A21C113D4C03}"/>
          </ac:spMkLst>
        </pc:spChg>
        <pc:spChg chg="mod">
          <ac:chgData name="Alison Jagger" userId="b1c94611-6e56-48f0-8a81-e0e9a6508702" providerId="ADAL" clId="{B3472A64-FF41-47CE-802E-8D3F47A663FE}" dt="2023-06-27T19:56:09.989" v="227" actId="404"/>
          <ac:spMkLst>
            <pc:docMk/>
            <pc:sldMk cId="2236837072" sldId="256"/>
            <ac:spMk id="19" creationId="{CCC24358-BE1B-4401-B5D7-B9AD485BA8B0}"/>
          </ac:spMkLst>
        </pc:spChg>
        <pc:spChg chg="mod">
          <ac:chgData name="Alison Jagger" userId="b1c94611-6e56-48f0-8a81-e0e9a6508702" providerId="ADAL" clId="{B3472A64-FF41-47CE-802E-8D3F47A663FE}" dt="2023-06-27T19:56:09.989" v="227" actId="404"/>
          <ac:spMkLst>
            <pc:docMk/>
            <pc:sldMk cId="2236837072" sldId="256"/>
            <ac:spMk id="20" creationId="{DEACEAD2-6AA1-4FC1-9138-76595DB6A457}"/>
          </ac:spMkLst>
        </pc:spChg>
        <pc:spChg chg="mod">
          <ac:chgData name="Alison Jagger" userId="b1c94611-6e56-48f0-8a81-e0e9a6508702" providerId="ADAL" clId="{B3472A64-FF41-47CE-802E-8D3F47A663FE}" dt="2023-06-27T19:56:09.989" v="227" actId="404"/>
          <ac:spMkLst>
            <pc:docMk/>
            <pc:sldMk cId="2236837072" sldId="256"/>
            <ac:spMk id="21" creationId="{AD3064FF-0EAE-493D-B6EA-B5E52DF5C442}"/>
          </ac:spMkLst>
        </pc:spChg>
        <pc:spChg chg="mod">
          <ac:chgData name="Alison Jagger" userId="b1c94611-6e56-48f0-8a81-e0e9a6508702" providerId="ADAL" clId="{B3472A64-FF41-47CE-802E-8D3F47A663FE}" dt="2023-06-27T19:56:09.989" v="227" actId="404"/>
          <ac:spMkLst>
            <pc:docMk/>
            <pc:sldMk cId="2236837072" sldId="256"/>
            <ac:spMk id="22" creationId="{B127D45E-0782-455B-BBE2-6EFADCDB65A0}"/>
          </ac:spMkLst>
        </pc:spChg>
        <pc:spChg chg="add del">
          <ac:chgData name="Alison Jagger" userId="b1c94611-6e56-48f0-8a81-e0e9a6508702" providerId="ADAL" clId="{B3472A64-FF41-47CE-802E-8D3F47A663FE}" dt="2023-06-27T19:51:08.799" v="55" actId="478"/>
          <ac:spMkLst>
            <pc:docMk/>
            <pc:sldMk cId="2236837072" sldId="256"/>
            <ac:spMk id="23" creationId="{E20FAFF5-170A-4ACA-89C2-1305ACBDF793}"/>
          </ac:spMkLst>
        </pc:spChg>
        <pc:spChg chg="add del mod">
          <ac:chgData name="Alison Jagger" userId="b1c94611-6e56-48f0-8a81-e0e9a6508702" providerId="ADAL" clId="{B3472A64-FF41-47CE-802E-8D3F47A663FE}" dt="2023-06-27T20:07:23.431" v="585" actId="478"/>
          <ac:spMkLst>
            <pc:docMk/>
            <pc:sldMk cId="2236837072" sldId="256"/>
            <ac:spMk id="37" creationId="{E5918219-F075-4926-B537-1770C211103B}"/>
          </ac:spMkLst>
        </pc:spChg>
        <pc:spChg chg="add mod">
          <ac:chgData name="Alison Jagger" userId="b1c94611-6e56-48f0-8a81-e0e9a6508702" providerId="ADAL" clId="{B3472A64-FF41-47CE-802E-8D3F47A663FE}" dt="2023-06-27T20:04:39.924" v="525" actId="20577"/>
          <ac:spMkLst>
            <pc:docMk/>
            <pc:sldMk cId="2236837072" sldId="256"/>
            <ac:spMk id="46" creationId="{9C006860-BECC-45A2-9559-8C996311FDBE}"/>
          </ac:spMkLst>
        </pc:spChg>
        <pc:spChg chg="mod">
          <ac:chgData name="Alison Jagger" userId="b1c94611-6e56-48f0-8a81-e0e9a6508702" providerId="ADAL" clId="{B3472A64-FF41-47CE-802E-8D3F47A663FE}" dt="2023-06-27T20:03:45.964" v="492" actId="20577"/>
          <ac:spMkLst>
            <pc:docMk/>
            <pc:sldMk cId="2236837072" sldId="256"/>
            <ac:spMk id="49" creationId="{D14BBEFD-11D1-4BAF-980E-1981F902FAA4}"/>
          </ac:spMkLst>
        </pc:spChg>
        <pc:spChg chg="mod">
          <ac:chgData name="Alison Jagger" userId="b1c94611-6e56-48f0-8a81-e0e9a6508702" providerId="ADAL" clId="{B3472A64-FF41-47CE-802E-8D3F47A663FE}" dt="2023-06-27T20:03:49.262" v="498" actId="20577"/>
          <ac:spMkLst>
            <pc:docMk/>
            <pc:sldMk cId="2236837072" sldId="256"/>
            <ac:spMk id="50" creationId="{174F704A-6839-4CFF-9CDD-DD9796FE2A05}"/>
          </ac:spMkLst>
        </pc:spChg>
        <pc:spChg chg="add mod">
          <ac:chgData name="Alison Jagger" userId="b1c94611-6e56-48f0-8a81-e0e9a6508702" providerId="ADAL" clId="{B3472A64-FF41-47CE-802E-8D3F47A663FE}" dt="2023-06-27T20:18:49.817" v="1124"/>
          <ac:spMkLst>
            <pc:docMk/>
            <pc:sldMk cId="2236837072" sldId="256"/>
            <ac:spMk id="59" creationId="{BBB87A8D-F485-482A-B087-294D2A03FFE3}"/>
          </ac:spMkLst>
        </pc:spChg>
        <pc:spChg chg="mod">
          <ac:chgData name="Alison Jagger" userId="b1c94611-6e56-48f0-8a81-e0e9a6508702" providerId="ADAL" clId="{B3472A64-FF41-47CE-802E-8D3F47A663FE}" dt="2023-06-27T20:11:02.800" v="646" actId="20577"/>
          <ac:spMkLst>
            <pc:docMk/>
            <pc:sldMk cId="2236837072" sldId="256"/>
            <ac:spMk id="62" creationId="{B345D3AD-8589-477E-9A31-10B0A49167E6}"/>
          </ac:spMkLst>
        </pc:spChg>
        <pc:spChg chg="mod">
          <ac:chgData name="Alison Jagger" userId="b1c94611-6e56-48f0-8a81-e0e9a6508702" providerId="ADAL" clId="{B3472A64-FF41-47CE-802E-8D3F47A663FE}" dt="2023-06-27T20:11:05.772" v="651" actId="20577"/>
          <ac:spMkLst>
            <pc:docMk/>
            <pc:sldMk cId="2236837072" sldId="256"/>
            <ac:spMk id="63" creationId="{AD12C054-8DFB-462B-ADE4-1583A395B9F7}"/>
          </ac:spMkLst>
        </pc:spChg>
        <pc:spChg chg="add mod">
          <ac:chgData name="Alison Jagger" userId="b1c94611-6e56-48f0-8a81-e0e9a6508702" providerId="ADAL" clId="{B3472A64-FF41-47CE-802E-8D3F47A663FE}" dt="2023-06-27T20:28:05.888" v="1603"/>
          <ac:spMkLst>
            <pc:docMk/>
            <pc:sldMk cId="2236837072" sldId="256"/>
            <ac:spMk id="73" creationId="{87568823-B098-419A-B690-0E442BF38765}"/>
          </ac:spMkLst>
        </pc:spChg>
        <pc:spChg chg="mod">
          <ac:chgData name="Alison Jagger" userId="b1c94611-6e56-48f0-8a81-e0e9a6508702" providerId="ADAL" clId="{B3472A64-FF41-47CE-802E-8D3F47A663FE}" dt="2023-06-27T20:23:22.559" v="1405" actId="1036"/>
          <ac:spMkLst>
            <pc:docMk/>
            <pc:sldMk cId="2236837072" sldId="256"/>
            <ac:spMk id="76" creationId="{17FFDB7D-FAA7-44AD-97A1-AAD9FCCD7719}"/>
          </ac:spMkLst>
        </pc:spChg>
        <pc:spChg chg="mod">
          <ac:chgData name="Alison Jagger" userId="b1c94611-6e56-48f0-8a81-e0e9a6508702" providerId="ADAL" clId="{B3472A64-FF41-47CE-802E-8D3F47A663FE}" dt="2023-06-27T20:23:26.316" v="1412" actId="20577"/>
          <ac:spMkLst>
            <pc:docMk/>
            <pc:sldMk cId="2236837072" sldId="256"/>
            <ac:spMk id="77" creationId="{DF4EDDD1-C95E-468E-BA9F-DF10EA0F6A16}"/>
          </ac:spMkLst>
        </pc:spChg>
        <pc:grpChg chg="add mod ord">
          <ac:chgData name="Alison Jagger" userId="b1c94611-6e56-48f0-8a81-e0e9a6508702" providerId="ADAL" clId="{B3472A64-FF41-47CE-802E-8D3F47A663FE}" dt="2023-06-27T19:56:59.884" v="260" actId="1038"/>
          <ac:grpSpMkLst>
            <pc:docMk/>
            <pc:sldMk cId="2236837072" sldId="256"/>
            <ac:grpSpMk id="11" creationId="{0FF30BB8-0691-435E-85DC-366A48D09B52}"/>
          </ac:grpSpMkLst>
        </pc:grpChg>
        <pc:grpChg chg="add del">
          <ac:chgData name="Alison Jagger" userId="b1c94611-6e56-48f0-8a81-e0e9a6508702" providerId="ADAL" clId="{B3472A64-FF41-47CE-802E-8D3F47A663FE}" dt="2023-06-27T19:51:08.799" v="55" actId="478"/>
          <ac:grpSpMkLst>
            <pc:docMk/>
            <pc:sldMk cId="2236837072" sldId="256"/>
            <ac:grpSpMk id="24" creationId="{127A5EF4-9637-4DCC-91F3-B738F2DD18DA}"/>
          </ac:grpSpMkLst>
        </pc:grpChg>
        <pc:grpChg chg="add mod">
          <ac:chgData name="Alison Jagger" userId="b1c94611-6e56-48f0-8a81-e0e9a6508702" providerId="ADAL" clId="{B3472A64-FF41-47CE-802E-8D3F47A663FE}" dt="2023-06-27T20:02:51.257" v="425" actId="1076"/>
          <ac:grpSpMkLst>
            <pc:docMk/>
            <pc:sldMk cId="2236837072" sldId="256"/>
            <ac:grpSpMk id="47" creationId="{B19D9F00-2DA2-474D-9F1B-4A2F24707F82}"/>
          </ac:grpSpMkLst>
        </pc:grpChg>
        <pc:grpChg chg="mod">
          <ac:chgData name="Alison Jagger" userId="b1c94611-6e56-48f0-8a81-e0e9a6508702" providerId="ADAL" clId="{B3472A64-FF41-47CE-802E-8D3F47A663FE}" dt="2023-06-27T20:02:43.237" v="424"/>
          <ac:grpSpMkLst>
            <pc:docMk/>
            <pc:sldMk cId="2236837072" sldId="256"/>
            <ac:grpSpMk id="48" creationId="{EAA37307-7DB8-4602-ACA7-34AE4803B912}"/>
          </ac:grpSpMkLst>
        </pc:grpChg>
        <pc:grpChg chg="add mod">
          <ac:chgData name="Alison Jagger" userId="b1c94611-6e56-48f0-8a81-e0e9a6508702" providerId="ADAL" clId="{B3472A64-FF41-47CE-802E-8D3F47A663FE}" dt="2023-06-27T20:10:26.481" v="614" actId="1076"/>
          <ac:grpSpMkLst>
            <pc:docMk/>
            <pc:sldMk cId="2236837072" sldId="256"/>
            <ac:grpSpMk id="60" creationId="{EBE00407-5853-4B2D-8F0A-9D3D61B3BFFD}"/>
          </ac:grpSpMkLst>
        </pc:grpChg>
        <pc:grpChg chg="mod">
          <ac:chgData name="Alison Jagger" userId="b1c94611-6e56-48f0-8a81-e0e9a6508702" providerId="ADAL" clId="{B3472A64-FF41-47CE-802E-8D3F47A663FE}" dt="2023-06-27T20:06:56.019" v="577"/>
          <ac:grpSpMkLst>
            <pc:docMk/>
            <pc:sldMk cId="2236837072" sldId="256"/>
            <ac:grpSpMk id="61" creationId="{15BDD02B-3EB3-420D-8362-80CB010AFE3E}"/>
          </ac:grpSpMkLst>
        </pc:grpChg>
        <pc:grpChg chg="add mod">
          <ac:chgData name="Alison Jagger" userId="b1c94611-6e56-48f0-8a81-e0e9a6508702" providerId="ADAL" clId="{B3472A64-FF41-47CE-802E-8D3F47A663FE}" dt="2023-06-27T20:21:44.380" v="1299" actId="1076"/>
          <ac:grpSpMkLst>
            <pc:docMk/>
            <pc:sldMk cId="2236837072" sldId="256"/>
            <ac:grpSpMk id="74" creationId="{4D592625-D5F3-46E8-95DD-23323063105E}"/>
          </ac:grpSpMkLst>
        </pc:grpChg>
        <pc:grpChg chg="mod">
          <ac:chgData name="Alison Jagger" userId="b1c94611-6e56-48f0-8a81-e0e9a6508702" providerId="ADAL" clId="{B3472A64-FF41-47CE-802E-8D3F47A663FE}" dt="2023-06-27T20:20:49.571" v="1288"/>
          <ac:grpSpMkLst>
            <pc:docMk/>
            <pc:sldMk cId="2236837072" sldId="256"/>
            <ac:grpSpMk id="75" creationId="{71513521-62EC-45AC-B2DB-16B485CFF141}"/>
          </ac:grpSpMkLst>
        </pc:grpChg>
        <pc:graphicFrameChg chg="add del mod modGraphic">
          <ac:chgData name="Alison Jagger" userId="b1c94611-6e56-48f0-8a81-e0e9a6508702" providerId="ADAL" clId="{B3472A64-FF41-47CE-802E-8D3F47A663FE}" dt="2023-06-27T19:52:33.222" v="145" actId="478"/>
          <ac:graphicFrameMkLst>
            <pc:docMk/>
            <pc:sldMk cId="2236837072" sldId="256"/>
            <ac:graphicFrameMk id="42" creationId="{37E89B99-A7AB-4511-B2FB-0BF2E364458E}"/>
          </ac:graphicFrameMkLst>
        </pc:graphicFrameChg>
        <pc:picChg chg="add mod">
          <ac:chgData name="Alison Jagger" userId="b1c94611-6e56-48f0-8a81-e0e9a6508702" providerId="ADAL" clId="{B3472A64-FF41-47CE-802E-8D3F47A663FE}" dt="2023-06-27T19:51:25.695" v="68" actId="1037"/>
          <ac:picMkLst>
            <pc:docMk/>
            <pc:sldMk cId="2236837072" sldId="256"/>
            <ac:picMk id="9" creationId="{397ED0B4-5AE5-40C3-A467-49D475B8D19C}"/>
          </ac:picMkLst>
        </pc:picChg>
        <pc:cxnChg chg="add mod">
          <ac:chgData name="Alison Jagger" userId="b1c94611-6e56-48f0-8a81-e0e9a6508702" providerId="ADAL" clId="{B3472A64-FF41-47CE-802E-8D3F47A663FE}" dt="2023-06-27T20:07:33.231" v="586" actId="14100"/>
          <ac:cxnSpMkLst>
            <pc:docMk/>
            <pc:sldMk cId="2236837072" sldId="256"/>
            <ac:cxnSpMk id="7" creationId="{D1ADA01C-D423-464C-B677-7D8D3FA8361C}"/>
          </ac:cxnSpMkLst>
        </pc:cxnChg>
        <pc:cxnChg chg="add del">
          <ac:chgData name="Alison Jagger" userId="b1c94611-6e56-48f0-8a81-e0e9a6508702" providerId="ADAL" clId="{B3472A64-FF41-47CE-802E-8D3F47A663FE}" dt="2023-06-27T19:51:08.799" v="55" actId="478"/>
          <ac:cxnSpMkLst>
            <pc:docMk/>
            <pc:sldMk cId="2236837072" sldId="256"/>
            <ac:cxnSpMk id="10" creationId="{FE0B610D-2638-483C-AE5C-433D7E34FF59}"/>
          </ac:cxnSpMkLst>
        </pc:cxnChg>
        <pc:cxnChg chg="add mod">
          <ac:chgData name="Alison Jagger" userId="b1c94611-6e56-48f0-8a81-e0e9a6508702" providerId="ADAL" clId="{B3472A64-FF41-47CE-802E-8D3F47A663FE}" dt="2023-06-27T19:51:21.538" v="60" actId="14100"/>
          <ac:cxnSpMkLst>
            <pc:docMk/>
            <pc:sldMk cId="2236837072" sldId="256"/>
            <ac:cxnSpMk id="36" creationId="{7073108A-4F2F-41FB-8263-CC28F9BE6A80}"/>
          </ac:cxnSpMkLst>
        </pc:cxnChg>
        <pc:cxnChg chg="add del mod">
          <ac:chgData name="Alison Jagger" userId="b1c94611-6e56-48f0-8a81-e0e9a6508702" providerId="ADAL" clId="{B3472A64-FF41-47CE-802E-8D3F47A663FE}" dt="2023-06-27T20:07:21.005" v="584" actId="478"/>
          <ac:cxnSpMkLst>
            <pc:docMk/>
            <pc:sldMk cId="2236837072" sldId="256"/>
            <ac:cxnSpMk id="39" creationId="{8E37C7C3-A963-4C1C-A797-02634CBFFD30}"/>
          </ac:cxnSpMkLst>
        </pc:cxnChg>
        <pc:cxnChg chg="add mod">
          <ac:chgData name="Alison Jagger" userId="b1c94611-6e56-48f0-8a81-e0e9a6508702" providerId="ADAL" clId="{B3472A64-FF41-47CE-802E-8D3F47A663FE}" dt="2023-06-27T20:07:46.412" v="592" actId="1038"/>
          <ac:cxnSpMkLst>
            <pc:docMk/>
            <pc:sldMk cId="2236837072" sldId="256"/>
            <ac:cxnSpMk id="43" creationId="{88CB807D-6200-4829-A20A-7744995D423A}"/>
          </ac:cxnSpMkLst>
        </pc:cxn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8B5FC-C5A9-480D-9386-27A8420DBB20}" type="datetimeFigureOut">
              <a:rPr lang="en-GB" smtClean="0"/>
              <a:t>23/08/2026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3ABB2-68D4-4E39-A3EC-FA258F5324E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537871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8B5FC-C5A9-480D-9386-27A8420DBB20}" type="datetimeFigureOut">
              <a:rPr lang="en-GB" smtClean="0"/>
              <a:t>23/08/2026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3ABB2-68D4-4E39-A3EC-FA258F5324E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615793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8B5FC-C5A9-480D-9386-27A8420DBB20}" type="datetimeFigureOut">
              <a:rPr lang="en-GB" smtClean="0"/>
              <a:t>23/08/2026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3ABB2-68D4-4E39-A3EC-FA258F5324E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977631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8B5FC-C5A9-480D-9386-27A8420DBB20}" type="datetimeFigureOut">
              <a:rPr lang="en-GB" smtClean="0"/>
              <a:t>23/08/2026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3ABB2-68D4-4E39-A3EC-FA258F5324E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580281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8B5FC-C5A9-480D-9386-27A8420DBB20}" type="datetimeFigureOut">
              <a:rPr lang="en-GB" smtClean="0"/>
              <a:t>23/08/2026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3ABB2-68D4-4E39-A3EC-FA258F5324E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56584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8B5FC-C5A9-480D-9386-27A8420DBB20}" type="datetimeFigureOut">
              <a:rPr lang="en-GB" smtClean="0"/>
              <a:t>23/08/2026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3ABB2-68D4-4E39-A3EC-FA258F5324E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812099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8B5FC-C5A9-480D-9386-27A8420DBB20}" type="datetimeFigureOut">
              <a:rPr lang="en-GB" smtClean="0"/>
              <a:t>23/08/2026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3ABB2-68D4-4E39-A3EC-FA258F5324E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819583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8B5FC-C5A9-480D-9386-27A8420DBB20}" type="datetimeFigureOut">
              <a:rPr lang="en-GB" smtClean="0"/>
              <a:t>23/08/2026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3ABB2-68D4-4E39-A3EC-FA258F5324E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569497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8B5FC-C5A9-480D-9386-27A8420DBB20}" type="datetimeFigureOut">
              <a:rPr lang="en-GB" smtClean="0"/>
              <a:t>23/08/2026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3ABB2-68D4-4E39-A3EC-FA258F5324E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851377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8B5FC-C5A9-480D-9386-27A8420DBB20}" type="datetimeFigureOut">
              <a:rPr lang="en-GB" smtClean="0"/>
              <a:t>23/08/2026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3ABB2-68D4-4E39-A3EC-FA258F5324E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049248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8B5FC-C5A9-480D-9386-27A8420DBB20}" type="datetimeFigureOut">
              <a:rPr lang="en-GB" smtClean="0"/>
              <a:t>23/08/2026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3ABB2-68D4-4E39-A3EC-FA258F5324E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112150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68B5FC-C5A9-480D-9386-27A8420DBB20}" type="datetimeFigureOut">
              <a:rPr lang="en-GB" smtClean="0"/>
              <a:t>23/08/2026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D3ABB2-68D4-4E39-A3EC-FA258F5324E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555504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3" Type="http://schemas.openxmlformats.org/officeDocument/2006/relationships/image" Target="../media/image3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17" Type="http://schemas.openxmlformats.org/officeDocument/2006/relationships/image" Target="../media/image16.png"/><Relationship Id="rId2" Type="http://schemas.openxmlformats.org/officeDocument/2006/relationships/image" Target="../media/image2.png"/><Relationship Id="rId16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10" Type="http://schemas.openxmlformats.org/officeDocument/2006/relationships/image" Target="../media/image9.png"/><Relationship Id="rId4" Type="http://schemas.openxmlformats.org/officeDocument/2006/relationships/image" Target="../media/image310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/Relationships>
</file>

<file path=ppt/slides/_rels/slide3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6.png"/><Relationship Id="rId18" Type="http://schemas.openxmlformats.org/officeDocument/2006/relationships/image" Target="../media/image16.png"/><Relationship Id="rId26" Type="http://schemas.openxmlformats.org/officeDocument/2006/relationships/image" Target="../media/image38.png"/><Relationship Id="rId39" Type="http://schemas.openxmlformats.org/officeDocument/2006/relationships/image" Target="../media/image51.png"/><Relationship Id="rId21" Type="http://schemas.openxmlformats.org/officeDocument/2006/relationships/image" Target="../media/image33.png"/><Relationship Id="rId34" Type="http://schemas.openxmlformats.org/officeDocument/2006/relationships/image" Target="../media/image46.png"/><Relationship Id="rId7" Type="http://schemas.openxmlformats.org/officeDocument/2006/relationships/image" Target="../media/image20.png"/><Relationship Id="rId12" Type="http://schemas.openxmlformats.org/officeDocument/2006/relationships/image" Target="../media/image25.png"/><Relationship Id="rId17" Type="http://schemas.openxmlformats.org/officeDocument/2006/relationships/image" Target="../media/image30.png"/><Relationship Id="rId25" Type="http://schemas.openxmlformats.org/officeDocument/2006/relationships/image" Target="../media/image37.png"/><Relationship Id="rId33" Type="http://schemas.openxmlformats.org/officeDocument/2006/relationships/image" Target="../media/image45.png"/><Relationship Id="rId38" Type="http://schemas.openxmlformats.org/officeDocument/2006/relationships/image" Target="../media/image50.png"/><Relationship Id="rId2" Type="http://schemas.openxmlformats.org/officeDocument/2006/relationships/image" Target="../media/image17.png"/><Relationship Id="rId16" Type="http://schemas.openxmlformats.org/officeDocument/2006/relationships/image" Target="../media/image29.png"/><Relationship Id="rId20" Type="http://schemas.openxmlformats.org/officeDocument/2006/relationships/image" Target="../media/image32.png"/><Relationship Id="rId29" Type="http://schemas.openxmlformats.org/officeDocument/2006/relationships/image" Target="../media/image4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11" Type="http://schemas.openxmlformats.org/officeDocument/2006/relationships/image" Target="../media/image24.png"/><Relationship Id="rId24" Type="http://schemas.openxmlformats.org/officeDocument/2006/relationships/image" Target="../media/image36.png"/><Relationship Id="rId32" Type="http://schemas.openxmlformats.org/officeDocument/2006/relationships/image" Target="../media/image44.png"/><Relationship Id="rId37" Type="http://schemas.openxmlformats.org/officeDocument/2006/relationships/image" Target="../media/image49.png"/><Relationship Id="rId5" Type="http://schemas.openxmlformats.org/officeDocument/2006/relationships/image" Target="../media/image12.png"/><Relationship Id="rId15" Type="http://schemas.openxmlformats.org/officeDocument/2006/relationships/image" Target="../media/image28.png"/><Relationship Id="rId23" Type="http://schemas.openxmlformats.org/officeDocument/2006/relationships/image" Target="../media/image35.png"/><Relationship Id="rId28" Type="http://schemas.openxmlformats.org/officeDocument/2006/relationships/image" Target="../media/image40.png"/><Relationship Id="rId36" Type="http://schemas.openxmlformats.org/officeDocument/2006/relationships/image" Target="../media/image48.png"/><Relationship Id="rId10" Type="http://schemas.openxmlformats.org/officeDocument/2006/relationships/image" Target="../media/image23.png"/><Relationship Id="rId19" Type="http://schemas.openxmlformats.org/officeDocument/2006/relationships/image" Target="../media/image31.png"/><Relationship Id="rId31" Type="http://schemas.openxmlformats.org/officeDocument/2006/relationships/image" Target="../media/image43.png"/><Relationship Id="rId4" Type="http://schemas.openxmlformats.org/officeDocument/2006/relationships/image" Target="../media/image18.png"/><Relationship Id="rId9" Type="http://schemas.openxmlformats.org/officeDocument/2006/relationships/image" Target="../media/image22.png"/><Relationship Id="rId14" Type="http://schemas.openxmlformats.org/officeDocument/2006/relationships/image" Target="../media/image27.png"/><Relationship Id="rId22" Type="http://schemas.openxmlformats.org/officeDocument/2006/relationships/image" Target="../media/image34.png"/><Relationship Id="rId27" Type="http://schemas.openxmlformats.org/officeDocument/2006/relationships/image" Target="../media/image39.png"/><Relationship Id="rId30" Type="http://schemas.openxmlformats.org/officeDocument/2006/relationships/image" Target="../media/image42.png"/><Relationship Id="rId35" Type="http://schemas.openxmlformats.org/officeDocument/2006/relationships/image" Target="../media/image47.png"/><Relationship Id="rId8" Type="http://schemas.openxmlformats.org/officeDocument/2006/relationships/image" Target="../media/image21.png"/><Relationship Id="rId3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18" Type="http://schemas.openxmlformats.org/officeDocument/2006/relationships/image" Target="../media/image52.png"/><Relationship Id="rId26" Type="http://schemas.openxmlformats.org/officeDocument/2006/relationships/image" Target="../media/image60.png"/><Relationship Id="rId3" Type="http://schemas.openxmlformats.org/officeDocument/2006/relationships/image" Target="../media/image3.png"/><Relationship Id="rId21" Type="http://schemas.openxmlformats.org/officeDocument/2006/relationships/image" Target="../media/image55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17" Type="http://schemas.openxmlformats.org/officeDocument/2006/relationships/image" Target="../media/image16.png"/><Relationship Id="rId25" Type="http://schemas.openxmlformats.org/officeDocument/2006/relationships/image" Target="../media/image59.png"/><Relationship Id="rId2" Type="http://schemas.openxmlformats.org/officeDocument/2006/relationships/image" Target="../media/image2.png"/><Relationship Id="rId16" Type="http://schemas.openxmlformats.org/officeDocument/2006/relationships/image" Target="../media/image15.png"/><Relationship Id="rId20" Type="http://schemas.openxmlformats.org/officeDocument/2006/relationships/image" Target="../media/image54.png"/><Relationship Id="rId29" Type="http://schemas.openxmlformats.org/officeDocument/2006/relationships/image" Target="../media/image6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24" Type="http://schemas.openxmlformats.org/officeDocument/2006/relationships/image" Target="../media/image58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23" Type="http://schemas.openxmlformats.org/officeDocument/2006/relationships/image" Target="../media/image57.png"/><Relationship Id="rId28" Type="http://schemas.openxmlformats.org/officeDocument/2006/relationships/image" Target="../media/image62.png"/><Relationship Id="rId10" Type="http://schemas.openxmlformats.org/officeDocument/2006/relationships/image" Target="../media/image9.png"/><Relationship Id="rId19" Type="http://schemas.openxmlformats.org/officeDocument/2006/relationships/image" Target="../media/image53.png"/><Relationship Id="rId4" Type="http://schemas.openxmlformats.org/officeDocument/2006/relationships/image" Target="../media/image310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Relationship Id="rId22" Type="http://schemas.openxmlformats.org/officeDocument/2006/relationships/image" Target="../media/image56.png"/><Relationship Id="rId27" Type="http://schemas.openxmlformats.org/officeDocument/2006/relationships/image" Target="../media/image61.png"/><Relationship Id="rId30" Type="http://schemas.openxmlformats.org/officeDocument/2006/relationships/image" Target="../media/image630.png"/></Relationships>
</file>

<file path=ppt/slides/_rels/slide5.xml.rels><?xml version="1.0" encoding="UTF-8" standalone="yes"?>
<Relationships xmlns="http://schemas.openxmlformats.org/package/2006/relationships"><Relationship Id="rId13" Type="http://schemas.openxmlformats.org/officeDocument/2006/relationships/image" Target="../media/image70.png"/><Relationship Id="rId18" Type="http://schemas.openxmlformats.org/officeDocument/2006/relationships/image" Target="../media/image72.png"/><Relationship Id="rId26" Type="http://schemas.openxmlformats.org/officeDocument/2006/relationships/image" Target="../media/image76.png"/><Relationship Id="rId39" Type="http://schemas.openxmlformats.org/officeDocument/2006/relationships/image" Target="../media/image34.png"/><Relationship Id="rId21" Type="http://schemas.openxmlformats.org/officeDocument/2006/relationships/image" Target="../media/image24.png"/><Relationship Id="rId34" Type="http://schemas.openxmlformats.org/officeDocument/2006/relationships/image" Target="../media/image80.png"/><Relationship Id="rId42" Type="http://schemas.openxmlformats.org/officeDocument/2006/relationships/image" Target="../media/image37.png"/><Relationship Id="rId47" Type="http://schemas.openxmlformats.org/officeDocument/2006/relationships/image" Target="../media/image81.png"/><Relationship Id="rId50" Type="http://schemas.openxmlformats.org/officeDocument/2006/relationships/image" Target="../media/image43.png"/><Relationship Id="rId55" Type="http://schemas.openxmlformats.org/officeDocument/2006/relationships/image" Target="../media/image46.png"/><Relationship Id="rId7" Type="http://schemas.openxmlformats.org/officeDocument/2006/relationships/image" Target="../media/image65.png"/><Relationship Id="rId2" Type="http://schemas.openxmlformats.org/officeDocument/2006/relationships/image" Target="../media/image17.png"/><Relationship Id="rId16" Type="http://schemas.openxmlformats.org/officeDocument/2006/relationships/image" Target="../media/image71.png"/><Relationship Id="rId29" Type="http://schemas.openxmlformats.org/officeDocument/2006/relationships/image" Target="../media/image28.png"/><Relationship Id="rId11" Type="http://schemas.openxmlformats.org/officeDocument/2006/relationships/image" Target="../media/image68.png"/><Relationship Id="rId24" Type="http://schemas.openxmlformats.org/officeDocument/2006/relationships/image" Target="../media/image75.png"/><Relationship Id="rId32" Type="http://schemas.openxmlformats.org/officeDocument/2006/relationships/image" Target="../media/image79.png"/><Relationship Id="rId37" Type="http://schemas.openxmlformats.org/officeDocument/2006/relationships/image" Target="../media/image32.png"/><Relationship Id="rId40" Type="http://schemas.openxmlformats.org/officeDocument/2006/relationships/image" Target="../media/image35.png"/><Relationship Id="rId45" Type="http://schemas.openxmlformats.org/officeDocument/2006/relationships/image" Target="../media/image40.png"/><Relationship Id="rId53" Type="http://schemas.openxmlformats.org/officeDocument/2006/relationships/image" Target="../media/image84.png"/><Relationship Id="rId58" Type="http://schemas.openxmlformats.org/officeDocument/2006/relationships/image" Target="../media/image49.png"/><Relationship Id="rId5" Type="http://schemas.openxmlformats.org/officeDocument/2006/relationships/image" Target="../media/image12.png"/><Relationship Id="rId61" Type="http://schemas.openxmlformats.org/officeDocument/2006/relationships/image" Target="../media/image85.png"/><Relationship Id="rId19" Type="http://schemas.openxmlformats.org/officeDocument/2006/relationships/image" Target="../media/image23.png"/><Relationship Id="rId14" Type="http://schemas.openxmlformats.org/officeDocument/2006/relationships/image" Target="../media/image20.png"/><Relationship Id="rId22" Type="http://schemas.openxmlformats.org/officeDocument/2006/relationships/image" Target="../media/image74.png"/><Relationship Id="rId27" Type="http://schemas.openxmlformats.org/officeDocument/2006/relationships/image" Target="../media/image27.png"/><Relationship Id="rId30" Type="http://schemas.openxmlformats.org/officeDocument/2006/relationships/image" Target="../media/image78.png"/><Relationship Id="rId35" Type="http://schemas.openxmlformats.org/officeDocument/2006/relationships/image" Target="../media/image16.png"/><Relationship Id="rId43" Type="http://schemas.openxmlformats.org/officeDocument/2006/relationships/image" Target="../media/image38.png"/><Relationship Id="rId48" Type="http://schemas.openxmlformats.org/officeDocument/2006/relationships/image" Target="../media/image42.png"/><Relationship Id="rId56" Type="http://schemas.openxmlformats.org/officeDocument/2006/relationships/image" Target="../media/image47.png"/><Relationship Id="rId8" Type="http://schemas.openxmlformats.org/officeDocument/2006/relationships/image" Target="../media/image66.png"/><Relationship Id="rId51" Type="http://schemas.openxmlformats.org/officeDocument/2006/relationships/image" Target="../media/image83.png"/><Relationship Id="rId3" Type="http://schemas.openxmlformats.org/officeDocument/2006/relationships/image" Target="../media/image2.png"/><Relationship Id="rId12" Type="http://schemas.openxmlformats.org/officeDocument/2006/relationships/image" Target="../media/image69.png"/><Relationship Id="rId17" Type="http://schemas.openxmlformats.org/officeDocument/2006/relationships/image" Target="../media/image22.png"/><Relationship Id="rId25" Type="http://schemas.openxmlformats.org/officeDocument/2006/relationships/image" Target="../media/image26.png"/><Relationship Id="rId33" Type="http://schemas.openxmlformats.org/officeDocument/2006/relationships/image" Target="../media/image30.png"/><Relationship Id="rId38" Type="http://schemas.openxmlformats.org/officeDocument/2006/relationships/image" Target="../media/image33.png"/><Relationship Id="rId46" Type="http://schemas.openxmlformats.org/officeDocument/2006/relationships/image" Target="../media/image41.png"/><Relationship Id="rId59" Type="http://schemas.openxmlformats.org/officeDocument/2006/relationships/image" Target="../media/image50.png"/><Relationship Id="rId20" Type="http://schemas.openxmlformats.org/officeDocument/2006/relationships/image" Target="../media/image73.png"/><Relationship Id="rId41" Type="http://schemas.openxmlformats.org/officeDocument/2006/relationships/image" Target="../media/image36.png"/><Relationship Id="rId54" Type="http://schemas.openxmlformats.org/officeDocument/2006/relationships/image" Target="../media/image4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4.png"/><Relationship Id="rId15" Type="http://schemas.openxmlformats.org/officeDocument/2006/relationships/image" Target="../media/image21.png"/><Relationship Id="rId23" Type="http://schemas.openxmlformats.org/officeDocument/2006/relationships/image" Target="../media/image25.png"/><Relationship Id="rId28" Type="http://schemas.openxmlformats.org/officeDocument/2006/relationships/image" Target="../media/image77.png"/><Relationship Id="rId36" Type="http://schemas.openxmlformats.org/officeDocument/2006/relationships/image" Target="../media/image31.png"/><Relationship Id="rId49" Type="http://schemas.openxmlformats.org/officeDocument/2006/relationships/image" Target="../media/image82.png"/><Relationship Id="rId57" Type="http://schemas.openxmlformats.org/officeDocument/2006/relationships/image" Target="../media/image48.png"/><Relationship Id="rId10" Type="http://schemas.openxmlformats.org/officeDocument/2006/relationships/image" Target="../media/image67.png"/><Relationship Id="rId31" Type="http://schemas.openxmlformats.org/officeDocument/2006/relationships/image" Target="../media/image29.png"/><Relationship Id="rId44" Type="http://schemas.openxmlformats.org/officeDocument/2006/relationships/image" Target="../media/image39.png"/><Relationship Id="rId52" Type="http://schemas.openxmlformats.org/officeDocument/2006/relationships/image" Target="../media/image44.png"/><Relationship Id="rId60" Type="http://schemas.openxmlformats.org/officeDocument/2006/relationships/image" Target="../media/image51.png"/><Relationship Id="rId4" Type="http://schemas.openxmlformats.org/officeDocument/2006/relationships/image" Target="../media/image18.png"/><Relationship Id="rId9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4D856BE-B8A0-133F-F4C9-63374F65F54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510" t="1870" r="4299" b="1383"/>
          <a:stretch>
            <a:fillRect/>
          </a:stretch>
        </p:blipFill>
        <p:spPr>
          <a:xfrm>
            <a:off x="358815" y="185194"/>
            <a:ext cx="6088284" cy="95838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30124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" name="Picture 67">
            <a:extLst>
              <a:ext uri="{FF2B5EF4-FFF2-40B4-BE49-F238E27FC236}">
                <a16:creationId xmlns:a16="http://schemas.microsoft.com/office/drawing/2014/main" id="{8DB5E35E-5908-7928-F6BE-C9772424223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45170" y="6897810"/>
            <a:ext cx="2794825" cy="2844000"/>
          </a:xfrm>
          <a:prstGeom prst="rect">
            <a:avLst/>
          </a:prstGeom>
        </p:spPr>
      </p:pic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F7985AEF-F271-42C6-A4A2-03A6C5E558ED}"/>
              </a:ext>
            </a:extLst>
          </p:cNvPr>
          <p:cNvSpPr/>
          <p:nvPr/>
        </p:nvSpPr>
        <p:spPr>
          <a:xfrm>
            <a:off x="278986" y="227948"/>
            <a:ext cx="6338382" cy="342390"/>
          </a:xfrm>
          <a:prstGeom prst="roundRect">
            <a:avLst>
              <a:gd name="adj" fmla="val 50000"/>
            </a:avLst>
          </a:prstGeom>
          <a:solidFill>
            <a:srgbClr val="F5ECD7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CAE70160-3E7D-406C-9AC2-449FEBB65C41}"/>
              </a:ext>
            </a:extLst>
          </p:cNvPr>
          <p:cNvSpPr/>
          <p:nvPr/>
        </p:nvSpPr>
        <p:spPr>
          <a:xfrm>
            <a:off x="189000" y="184620"/>
            <a:ext cx="6480000" cy="9572987"/>
          </a:xfrm>
          <a:prstGeom prst="rect">
            <a:avLst/>
          </a:prstGeom>
          <a:noFill/>
          <a:ln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B86E14-6247-48A6-91E1-D0E0755E7B61}"/>
              </a:ext>
            </a:extLst>
          </p:cNvPr>
          <p:cNvSpPr txBox="1"/>
          <p:nvPr/>
        </p:nvSpPr>
        <p:spPr>
          <a:xfrm>
            <a:off x="278986" y="231182"/>
            <a:ext cx="633838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dirty="0"/>
              <a:t>A.13.3    I can identify the equations of horizontal and vertical lines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E9736F31-107C-44CF-8A97-AF17D5BE19C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76641" y="698812"/>
            <a:ext cx="663877" cy="358777"/>
          </a:xfrm>
          <a:prstGeom prst="rect">
            <a:avLst/>
          </a:prstGeom>
        </p:spPr>
      </p:pic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6FCFF957-EA73-433F-BFE3-F08FC0FAC3FF}"/>
              </a:ext>
            </a:extLst>
          </p:cNvPr>
          <p:cNvCxnSpPr>
            <a:cxnSpLocks/>
          </p:cNvCxnSpPr>
          <p:nvPr/>
        </p:nvCxnSpPr>
        <p:spPr>
          <a:xfrm flipH="1">
            <a:off x="189000" y="640362"/>
            <a:ext cx="6480000" cy="0"/>
          </a:xfrm>
          <a:prstGeom prst="line">
            <a:avLst/>
          </a:prstGeom>
          <a:ln>
            <a:solidFill>
              <a:schemeClr val="tx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5087A5AE-5B75-D754-E305-C7B0569D37A2}"/>
                  </a:ext>
                </a:extLst>
              </p:cNvPr>
              <p:cNvSpPr txBox="1"/>
              <p:nvPr/>
            </p:nvSpPr>
            <p:spPr>
              <a:xfrm>
                <a:off x="201700" y="648012"/>
                <a:ext cx="4003532" cy="167904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1200" b="1" dirty="0"/>
                  <a:t>1.</a:t>
                </a:r>
                <a:r>
                  <a:rPr lang="en-GB" sz="1200" dirty="0"/>
                  <a:t>   Here is a list of coordinates:</a:t>
                </a:r>
              </a:p>
              <a:p>
                <a:pPr>
                  <a:lnSpc>
                    <a:spcPct val="150000"/>
                  </a:lnSpc>
                </a:pPr>
                <a:endParaRPr lang="en-GB" sz="1400" dirty="0"/>
              </a:p>
              <a:p>
                <a:pPr>
                  <a:lnSpc>
                    <a:spcPct val="150000"/>
                  </a:lnSpc>
                </a:pPr>
                <a:r>
                  <a:rPr lang="en-GB" sz="1200" dirty="0"/>
                  <a:t>      </a:t>
                </a:r>
                <a:r>
                  <a:rPr lang="en-GB" sz="1200" b="1" dirty="0"/>
                  <a:t>a)</a:t>
                </a:r>
                <a:r>
                  <a:rPr lang="en-GB" sz="1200" dirty="0"/>
                  <a:t> Which of the coordinates have an </a:t>
                </a:r>
                <a14:m>
                  <m:oMath xmlns:m="http://schemas.openxmlformats.org/officeDocument/2006/math">
                    <m:r>
                      <a:rPr lang="en-GB" sz="1200" b="0" i="1" smtClean="0"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r>
                  <a:rPr lang="en-GB" sz="1200" dirty="0"/>
                  <a:t>-coordinate of </a:t>
                </a:r>
                <a14:m>
                  <m:oMath xmlns:m="http://schemas.openxmlformats.org/officeDocument/2006/math">
                    <m:r>
                      <a:rPr lang="en-GB" sz="1200" b="0" i="1" smtClean="0">
                        <a:latin typeface="Cambria Math" panose="02040503050406030204" pitchFamily="18" charset="0"/>
                      </a:rPr>
                      <m:t>5</m:t>
                    </m:r>
                  </m:oMath>
                </a14:m>
                <a:r>
                  <a:rPr lang="en-GB" sz="1200" dirty="0"/>
                  <a:t>? </a:t>
                </a:r>
              </a:p>
              <a:p>
                <a:pPr>
                  <a:lnSpc>
                    <a:spcPct val="150000"/>
                  </a:lnSpc>
                </a:pPr>
                <a:r>
                  <a:rPr lang="en-GB" sz="1200" dirty="0"/>
                  <a:t>      </a:t>
                </a:r>
                <a:r>
                  <a:rPr lang="en-GB" sz="1200" b="1" dirty="0"/>
                  <a:t>b)</a:t>
                </a:r>
                <a:r>
                  <a:rPr lang="en-GB" sz="1200" dirty="0"/>
                  <a:t> Which of the coordinates have an </a:t>
                </a:r>
                <a14:m>
                  <m:oMath xmlns:m="http://schemas.openxmlformats.org/officeDocument/2006/math">
                    <m:r>
                      <a:rPr lang="en-GB" sz="1200" i="1"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r>
                  <a:rPr lang="en-GB" sz="1200" dirty="0"/>
                  <a:t>-coordinate of </a:t>
                </a:r>
                <a14:m>
                  <m:oMath xmlns:m="http://schemas.openxmlformats.org/officeDocument/2006/math">
                    <m:r>
                      <a:rPr lang="en-GB" sz="1200" b="0" i="1" smtClean="0">
                        <a:latin typeface="Cambria Math" panose="02040503050406030204" pitchFamily="18" charset="0"/>
                      </a:rPr>
                      <m:t>−1</m:t>
                    </m:r>
                  </m:oMath>
                </a14:m>
                <a:r>
                  <a:rPr lang="en-GB" sz="1200" dirty="0"/>
                  <a:t>? </a:t>
                </a:r>
              </a:p>
              <a:p>
                <a:pPr>
                  <a:lnSpc>
                    <a:spcPct val="150000"/>
                  </a:lnSpc>
                </a:pPr>
                <a:r>
                  <a:rPr lang="en-GB" sz="1200" dirty="0"/>
                  <a:t>      </a:t>
                </a:r>
                <a:r>
                  <a:rPr lang="en-GB" sz="1200" b="1" dirty="0"/>
                  <a:t>c)</a:t>
                </a:r>
                <a:r>
                  <a:rPr lang="en-GB" sz="1200" dirty="0"/>
                  <a:t> Which of the coordinates have a </a:t>
                </a:r>
                <a14:m>
                  <m:oMath xmlns:m="http://schemas.openxmlformats.org/officeDocument/2006/math">
                    <m:r>
                      <a:rPr lang="en-GB" sz="1200" b="0" i="1" smtClean="0">
                        <a:latin typeface="Cambria Math" panose="02040503050406030204" pitchFamily="18" charset="0"/>
                      </a:rPr>
                      <m:t>𝑦</m:t>
                    </m:r>
                  </m:oMath>
                </a14:m>
                <a:r>
                  <a:rPr lang="en-GB" sz="1200" dirty="0"/>
                  <a:t>-coordinate of </a:t>
                </a:r>
                <a14:m>
                  <m:oMath xmlns:m="http://schemas.openxmlformats.org/officeDocument/2006/math">
                    <m:r>
                      <a:rPr lang="en-GB" sz="1200" b="0" i="1" smtClean="0">
                        <a:latin typeface="Cambria Math" panose="02040503050406030204" pitchFamily="18" charset="0"/>
                      </a:rPr>
                      <m:t>3</m:t>
                    </m:r>
                  </m:oMath>
                </a14:m>
                <a:r>
                  <a:rPr lang="en-GB" sz="1200" dirty="0"/>
                  <a:t>? </a:t>
                </a:r>
              </a:p>
              <a:p>
                <a:pPr>
                  <a:lnSpc>
                    <a:spcPct val="150000"/>
                  </a:lnSpc>
                </a:pPr>
                <a:r>
                  <a:rPr lang="en-GB" sz="1200" dirty="0"/>
                  <a:t>      </a:t>
                </a:r>
                <a:r>
                  <a:rPr lang="en-GB" sz="1200" b="1" dirty="0"/>
                  <a:t>d)</a:t>
                </a:r>
                <a:r>
                  <a:rPr lang="en-GB" sz="1200" dirty="0"/>
                  <a:t> Which of the coordinates have a </a:t>
                </a:r>
                <a14:m>
                  <m:oMath xmlns:m="http://schemas.openxmlformats.org/officeDocument/2006/math">
                    <m:r>
                      <a:rPr lang="en-GB" sz="1200" b="0" i="1" smtClean="0">
                        <a:latin typeface="Cambria Math" panose="02040503050406030204" pitchFamily="18" charset="0"/>
                      </a:rPr>
                      <m:t>𝑦</m:t>
                    </m:r>
                  </m:oMath>
                </a14:m>
                <a:r>
                  <a:rPr lang="en-GB" sz="1200" dirty="0"/>
                  <a:t>-coordinate of </a:t>
                </a:r>
                <a14:m>
                  <m:oMath xmlns:m="http://schemas.openxmlformats.org/officeDocument/2006/math">
                    <m:r>
                      <a:rPr lang="en-GB" sz="1200" b="0" i="1" smtClean="0">
                        <a:latin typeface="Cambria Math" panose="02040503050406030204" pitchFamily="18" charset="0"/>
                      </a:rPr>
                      <m:t>0</m:t>
                    </m:r>
                  </m:oMath>
                </a14:m>
                <a:r>
                  <a:rPr lang="en-GB" sz="1200" dirty="0"/>
                  <a:t>? </a:t>
                </a:r>
              </a:p>
            </p:txBody>
          </p:sp>
        </mc:Choice>
        <mc:Fallback xmlns="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5087A5AE-5B75-D754-E305-C7B0569D37A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1700" y="648012"/>
                <a:ext cx="4003532" cy="1679049"/>
              </a:xfrm>
              <a:prstGeom prst="rect">
                <a:avLst/>
              </a:prstGeom>
              <a:blipFill>
                <a:blip r:embed="rId4"/>
                <a:stretch>
                  <a:fillRect b="-1812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: Rounded Corners 4">
                <a:extLst>
                  <a:ext uri="{FF2B5EF4-FFF2-40B4-BE49-F238E27FC236}">
                    <a16:creationId xmlns:a16="http://schemas.microsoft.com/office/drawing/2014/main" id="{5E3C48A0-26EF-876B-5B0B-38A2B74BC1B0}"/>
                  </a:ext>
                </a:extLst>
              </p:cNvPr>
              <p:cNvSpPr/>
              <p:nvPr/>
            </p:nvSpPr>
            <p:spPr>
              <a:xfrm>
                <a:off x="508000" y="915393"/>
                <a:ext cx="698500" cy="273050"/>
              </a:xfrm>
              <a:prstGeom prst="roundRect">
                <a:avLst/>
              </a:prstGeom>
              <a:solidFill>
                <a:srgbClr val="F9F3E7"/>
              </a:solidFill>
              <a:ln w="9525"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"/>
                    </m:oMathParaPr>
                    <m:oMath>
                      <m:r>
                        <a:rPr lang="en-GB" sz="1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(0, 5)</m:t>
                      </m:r>
                    </m:oMath>
                  </m:oMathPara>
                </a14:m>
                <a:endParaRPr lang="en-GB" sz="12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5" name="Rectangle: Rounded Corners 4">
                <a:extLst>
                  <a:ext uri="{FF2B5EF4-FFF2-40B4-BE49-F238E27FC236}">
                    <a16:creationId xmlns:a16="http://schemas.microsoft.com/office/drawing/2014/main" id="{5E3C48A0-26EF-876B-5B0B-38A2B74BC1B0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8000" y="915393"/>
                <a:ext cx="698500" cy="273050"/>
              </a:xfrm>
              <a:prstGeom prst="roundRect">
                <a:avLst/>
              </a:prstGeom>
              <a:blipFill>
                <a:blip r:embed="rId5"/>
                <a:stretch>
                  <a:fillRect b="-6383"/>
                </a:stretch>
              </a:blipFill>
              <a:ln w="9525"/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: Rounded Corners 5">
                <a:extLst>
                  <a:ext uri="{FF2B5EF4-FFF2-40B4-BE49-F238E27FC236}">
                    <a16:creationId xmlns:a16="http://schemas.microsoft.com/office/drawing/2014/main" id="{770338F8-786C-E862-BA36-1B238490EBB7}"/>
                  </a:ext>
                </a:extLst>
              </p:cNvPr>
              <p:cNvSpPr/>
              <p:nvPr/>
            </p:nvSpPr>
            <p:spPr>
              <a:xfrm>
                <a:off x="1289050" y="915393"/>
                <a:ext cx="698500" cy="273050"/>
              </a:xfrm>
              <a:prstGeom prst="roundRect">
                <a:avLst/>
              </a:prstGeom>
              <a:solidFill>
                <a:srgbClr val="F9F3E7"/>
              </a:solidFill>
              <a:ln w="9525"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"/>
                    </m:oMathParaPr>
                    <m:oMath>
                      <m:r>
                        <a:rPr lang="en-GB" sz="1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(5, 3)</m:t>
                      </m:r>
                    </m:oMath>
                  </m:oMathPara>
                </a14:m>
                <a:endParaRPr lang="en-GB" sz="12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6" name="Rectangle: Rounded Corners 5">
                <a:extLst>
                  <a:ext uri="{FF2B5EF4-FFF2-40B4-BE49-F238E27FC236}">
                    <a16:creationId xmlns:a16="http://schemas.microsoft.com/office/drawing/2014/main" id="{770338F8-786C-E862-BA36-1B238490EBB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89050" y="915393"/>
                <a:ext cx="698500" cy="273050"/>
              </a:xfrm>
              <a:prstGeom prst="roundRect">
                <a:avLst/>
              </a:prstGeom>
              <a:blipFill>
                <a:blip r:embed="rId6"/>
                <a:stretch>
                  <a:fillRect b="-6383"/>
                </a:stretch>
              </a:blipFill>
              <a:ln w="9525"/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: Rounded Corners 6">
                <a:extLst>
                  <a:ext uri="{FF2B5EF4-FFF2-40B4-BE49-F238E27FC236}">
                    <a16:creationId xmlns:a16="http://schemas.microsoft.com/office/drawing/2014/main" id="{3F5BCD60-F59B-D89A-8BAF-36A442AC12FC}"/>
                  </a:ext>
                </a:extLst>
              </p:cNvPr>
              <p:cNvSpPr/>
              <p:nvPr/>
            </p:nvSpPr>
            <p:spPr>
              <a:xfrm>
                <a:off x="2070100" y="915393"/>
                <a:ext cx="698500" cy="273050"/>
              </a:xfrm>
              <a:prstGeom prst="roundRect">
                <a:avLst/>
              </a:prstGeom>
              <a:solidFill>
                <a:srgbClr val="F9F3E7"/>
              </a:solidFill>
              <a:ln w="9525"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"/>
                    </m:oMathParaPr>
                    <m:oMath>
                      <m:r>
                        <a:rPr lang="en-GB" sz="1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(−1, 0)</m:t>
                      </m:r>
                    </m:oMath>
                  </m:oMathPara>
                </a14:m>
                <a:endParaRPr lang="en-GB" sz="12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7" name="Rectangle: Rounded Corners 6">
                <a:extLst>
                  <a:ext uri="{FF2B5EF4-FFF2-40B4-BE49-F238E27FC236}">
                    <a16:creationId xmlns:a16="http://schemas.microsoft.com/office/drawing/2014/main" id="{3F5BCD60-F59B-D89A-8BAF-36A442AC12F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70100" y="915393"/>
                <a:ext cx="698500" cy="273050"/>
              </a:xfrm>
              <a:prstGeom prst="roundRect">
                <a:avLst/>
              </a:prstGeom>
              <a:blipFill>
                <a:blip r:embed="rId7"/>
                <a:stretch>
                  <a:fillRect b="-6383"/>
                </a:stretch>
              </a:blipFill>
              <a:ln w="9525"/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Rectangle: Rounded Corners 7">
                <a:extLst>
                  <a:ext uri="{FF2B5EF4-FFF2-40B4-BE49-F238E27FC236}">
                    <a16:creationId xmlns:a16="http://schemas.microsoft.com/office/drawing/2014/main" id="{A05C0196-3639-F236-79CA-42DE3A6F97D9}"/>
                  </a:ext>
                </a:extLst>
              </p:cNvPr>
              <p:cNvSpPr/>
              <p:nvPr/>
            </p:nvSpPr>
            <p:spPr>
              <a:xfrm>
                <a:off x="2851150" y="915393"/>
                <a:ext cx="698500" cy="273050"/>
              </a:xfrm>
              <a:prstGeom prst="roundRect">
                <a:avLst/>
              </a:prstGeom>
              <a:solidFill>
                <a:srgbClr val="F9F3E7"/>
              </a:solidFill>
              <a:ln w="9525"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"/>
                    </m:oMathParaPr>
                    <m:oMath>
                      <m:r>
                        <a:rPr lang="en-GB" sz="1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(3,−1)</m:t>
                      </m:r>
                    </m:oMath>
                  </m:oMathPara>
                </a14:m>
                <a:endParaRPr lang="en-GB" sz="12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8" name="Rectangle: Rounded Corners 7">
                <a:extLst>
                  <a:ext uri="{FF2B5EF4-FFF2-40B4-BE49-F238E27FC236}">
                    <a16:creationId xmlns:a16="http://schemas.microsoft.com/office/drawing/2014/main" id="{A05C0196-3639-F236-79CA-42DE3A6F97D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51150" y="915393"/>
                <a:ext cx="698500" cy="273050"/>
              </a:xfrm>
              <a:prstGeom prst="roundRect">
                <a:avLst/>
              </a:prstGeom>
              <a:blipFill>
                <a:blip r:embed="rId8"/>
                <a:stretch>
                  <a:fillRect b="-6383"/>
                </a:stretch>
              </a:blipFill>
              <a:ln w="9525"/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Rectangle: Rounded Corners 8">
                <a:extLst>
                  <a:ext uri="{FF2B5EF4-FFF2-40B4-BE49-F238E27FC236}">
                    <a16:creationId xmlns:a16="http://schemas.microsoft.com/office/drawing/2014/main" id="{90CB361E-01E0-06F6-4A9D-B44FEF6DB76F}"/>
                  </a:ext>
                </a:extLst>
              </p:cNvPr>
              <p:cNvSpPr/>
              <p:nvPr/>
            </p:nvSpPr>
            <p:spPr>
              <a:xfrm>
                <a:off x="3632200" y="915393"/>
                <a:ext cx="698500" cy="273050"/>
              </a:xfrm>
              <a:prstGeom prst="roundRect">
                <a:avLst/>
              </a:prstGeom>
              <a:solidFill>
                <a:srgbClr val="F9F3E7"/>
              </a:solidFill>
              <a:ln w="9525"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"/>
                    </m:oMathParaPr>
                    <m:oMath>
                      <m:r>
                        <a:rPr lang="en-GB" sz="1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(0,−1)</m:t>
                      </m:r>
                    </m:oMath>
                  </m:oMathPara>
                </a14:m>
                <a:endParaRPr lang="en-GB" sz="12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9" name="Rectangle: Rounded Corners 8">
                <a:extLst>
                  <a:ext uri="{FF2B5EF4-FFF2-40B4-BE49-F238E27FC236}">
                    <a16:creationId xmlns:a16="http://schemas.microsoft.com/office/drawing/2014/main" id="{90CB361E-01E0-06F6-4A9D-B44FEF6DB76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32200" y="915393"/>
                <a:ext cx="698500" cy="273050"/>
              </a:xfrm>
              <a:prstGeom prst="roundRect">
                <a:avLst/>
              </a:prstGeom>
              <a:blipFill>
                <a:blip r:embed="rId9"/>
                <a:stretch>
                  <a:fillRect b="-6383"/>
                </a:stretch>
              </a:blipFill>
              <a:ln w="9525"/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Rectangle: Rounded Corners 9">
                <a:extLst>
                  <a:ext uri="{FF2B5EF4-FFF2-40B4-BE49-F238E27FC236}">
                    <a16:creationId xmlns:a16="http://schemas.microsoft.com/office/drawing/2014/main" id="{24B6E178-9C5F-16D6-1EB3-793825CBFDDC}"/>
                  </a:ext>
                </a:extLst>
              </p:cNvPr>
              <p:cNvSpPr/>
              <p:nvPr/>
            </p:nvSpPr>
            <p:spPr>
              <a:xfrm>
                <a:off x="4413250" y="915393"/>
                <a:ext cx="698500" cy="273050"/>
              </a:xfrm>
              <a:prstGeom prst="roundRect">
                <a:avLst/>
              </a:prstGeom>
              <a:solidFill>
                <a:srgbClr val="F9F3E7"/>
              </a:solidFill>
              <a:ln w="9525"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"/>
                    </m:oMathParaPr>
                    <m:oMath>
                      <m:r>
                        <a:rPr lang="en-GB" sz="1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(−1, 3)</m:t>
                      </m:r>
                    </m:oMath>
                  </m:oMathPara>
                </a14:m>
                <a:endParaRPr lang="en-GB" sz="12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0" name="Rectangle: Rounded Corners 9">
                <a:extLst>
                  <a:ext uri="{FF2B5EF4-FFF2-40B4-BE49-F238E27FC236}">
                    <a16:creationId xmlns:a16="http://schemas.microsoft.com/office/drawing/2014/main" id="{24B6E178-9C5F-16D6-1EB3-793825CBFDD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13250" y="915393"/>
                <a:ext cx="698500" cy="273050"/>
              </a:xfrm>
              <a:prstGeom prst="roundRect">
                <a:avLst/>
              </a:prstGeom>
              <a:blipFill>
                <a:blip r:embed="rId10"/>
                <a:stretch>
                  <a:fillRect b="-6383"/>
                </a:stretch>
              </a:blipFill>
              <a:ln w="9525"/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Rectangle: Rounded Corners 10">
                <a:extLst>
                  <a:ext uri="{FF2B5EF4-FFF2-40B4-BE49-F238E27FC236}">
                    <a16:creationId xmlns:a16="http://schemas.microsoft.com/office/drawing/2014/main" id="{E6925FD5-BF28-F5AA-4D62-9428736D9102}"/>
                  </a:ext>
                </a:extLst>
              </p:cNvPr>
              <p:cNvSpPr/>
              <p:nvPr/>
            </p:nvSpPr>
            <p:spPr>
              <a:xfrm>
                <a:off x="5187303" y="915393"/>
                <a:ext cx="698500" cy="273050"/>
              </a:xfrm>
              <a:prstGeom prst="roundRect">
                <a:avLst/>
              </a:prstGeom>
              <a:solidFill>
                <a:srgbClr val="F9F3E7"/>
              </a:solidFill>
              <a:ln w="9525"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"/>
                    </m:oMathParaPr>
                    <m:oMath>
                      <m:r>
                        <a:rPr lang="en-GB" sz="1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(5, 0)</m:t>
                      </m:r>
                    </m:oMath>
                  </m:oMathPara>
                </a14:m>
                <a:endParaRPr lang="en-GB" sz="12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1" name="Rectangle: Rounded Corners 10">
                <a:extLst>
                  <a:ext uri="{FF2B5EF4-FFF2-40B4-BE49-F238E27FC236}">
                    <a16:creationId xmlns:a16="http://schemas.microsoft.com/office/drawing/2014/main" id="{E6925FD5-BF28-F5AA-4D62-9428736D910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87303" y="915393"/>
                <a:ext cx="698500" cy="273050"/>
              </a:xfrm>
              <a:prstGeom prst="roundRect">
                <a:avLst/>
              </a:prstGeom>
              <a:blipFill>
                <a:blip r:embed="rId11"/>
                <a:stretch>
                  <a:fillRect b="-6383"/>
                </a:stretch>
              </a:blipFill>
              <a:ln w="9525"/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63AA6637-73D7-22F8-643E-34BD464131D7}"/>
              </a:ext>
            </a:extLst>
          </p:cNvPr>
          <p:cNvCxnSpPr>
            <a:cxnSpLocks/>
          </p:cNvCxnSpPr>
          <p:nvPr/>
        </p:nvCxnSpPr>
        <p:spPr>
          <a:xfrm flipH="1">
            <a:off x="182650" y="2329279"/>
            <a:ext cx="6480000" cy="0"/>
          </a:xfrm>
          <a:prstGeom prst="line">
            <a:avLst/>
          </a:prstGeom>
          <a:ln>
            <a:solidFill>
              <a:schemeClr val="tx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366E7CCB-B7AF-870A-BD5A-B322A70A2A1B}"/>
                  </a:ext>
                </a:extLst>
              </p:cNvPr>
              <p:cNvSpPr txBox="1"/>
              <p:nvPr/>
            </p:nvSpPr>
            <p:spPr>
              <a:xfrm>
                <a:off x="195350" y="2336929"/>
                <a:ext cx="4003532" cy="218739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28600" indent="-228600">
                  <a:buAutoNum type="arabicPeriod" startAt="2"/>
                </a:pPr>
                <a:r>
                  <a:rPr lang="en-GB" sz="1200" b="1" dirty="0"/>
                  <a:t>a)</a:t>
                </a:r>
                <a:r>
                  <a:rPr lang="en-GB" sz="1200" dirty="0"/>
                  <a:t> On the coordinate grid, plot the following coordinates:</a:t>
                </a:r>
              </a:p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>
                      <m:d>
                        <m:dPr>
                          <m:ctrlPr>
                            <a:rPr lang="en-GB" sz="12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GB" sz="1200" b="0" i="1" smtClean="0">
                              <a:latin typeface="Cambria Math" panose="02040503050406030204" pitchFamily="18" charset="0"/>
                            </a:rPr>
                            <m:t>2, 4</m:t>
                          </m:r>
                        </m:e>
                      </m:d>
                      <m:r>
                        <a:rPr lang="en-GB" sz="1200" b="0" i="1" smtClean="0">
                          <a:latin typeface="Cambria Math" panose="02040503050406030204" pitchFamily="18" charset="0"/>
                        </a:rPr>
                        <m:t>   </m:t>
                      </m:r>
                      <m:d>
                        <m:dPr>
                          <m:ctrlPr>
                            <a:rPr lang="en-GB" sz="12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GB" sz="1200" b="0" i="1" smtClean="0">
                              <a:latin typeface="Cambria Math" panose="02040503050406030204" pitchFamily="18" charset="0"/>
                            </a:rPr>
                            <m:t>2, 1</m:t>
                          </m:r>
                        </m:e>
                      </m:d>
                      <m:r>
                        <a:rPr lang="en-GB" sz="1200" b="0" i="1" smtClean="0">
                          <a:latin typeface="Cambria Math" panose="02040503050406030204" pitchFamily="18" charset="0"/>
                        </a:rPr>
                        <m:t>   </m:t>
                      </m:r>
                      <m:d>
                        <m:dPr>
                          <m:ctrlPr>
                            <a:rPr lang="en-GB" sz="12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GB" sz="1200" b="0" i="1" smtClean="0">
                              <a:latin typeface="Cambria Math" panose="02040503050406030204" pitchFamily="18" charset="0"/>
                            </a:rPr>
                            <m:t>2, 0</m:t>
                          </m:r>
                        </m:e>
                      </m:d>
                      <m:r>
                        <a:rPr lang="en-GB" sz="1200" b="0" i="1" smtClean="0">
                          <a:latin typeface="Cambria Math" panose="02040503050406030204" pitchFamily="18" charset="0"/>
                        </a:rPr>
                        <m:t>   (2,−3)</m:t>
                      </m:r>
                    </m:oMath>
                  </m:oMathPara>
                </a14:m>
                <a:endParaRPr lang="en-GB" sz="1200" dirty="0"/>
              </a:p>
              <a:p>
                <a:pPr>
                  <a:lnSpc>
                    <a:spcPct val="150000"/>
                  </a:lnSpc>
                </a:pPr>
                <a:r>
                  <a:rPr lang="en-GB" sz="1200" dirty="0"/>
                  <a:t>      </a:t>
                </a:r>
                <a:r>
                  <a:rPr lang="en-GB" sz="1200" b="1" dirty="0"/>
                  <a:t>b)</a:t>
                </a:r>
                <a:r>
                  <a:rPr lang="en-GB" sz="1200" dirty="0"/>
                  <a:t> Join the coordinates together to make a straight line.</a:t>
                </a:r>
              </a:p>
              <a:p>
                <a:pPr>
                  <a:lnSpc>
                    <a:spcPct val="150000"/>
                  </a:lnSpc>
                </a:pPr>
                <a:r>
                  <a:rPr lang="en-GB" sz="1200" dirty="0"/>
                  <a:t>      </a:t>
                </a:r>
                <a:r>
                  <a:rPr lang="en-GB" sz="1200" b="1" dirty="0"/>
                  <a:t>c)</a:t>
                </a:r>
                <a:r>
                  <a:rPr lang="en-GB" sz="1200" dirty="0"/>
                  <a:t> Write down three more coordinates that also lie on </a:t>
                </a:r>
              </a:p>
              <a:p>
                <a:pPr>
                  <a:lnSpc>
                    <a:spcPct val="150000"/>
                  </a:lnSpc>
                </a:pPr>
                <a:r>
                  <a:rPr lang="en-GB" sz="1200" dirty="0"/>
                  <a:t>          this line</a:t>
                </a:r>
              </a:p>
              <a:p>
                <a:pPr>
                  <a:lnSpc>
                    <a:spcPct val="150000"/>
                  </a:lnSpc>
                </a:pPr>
                <a:r>
                  <a:rPr lang="en-GB" sz="1200" dirty="0"/>
                  <a:t>      </a:t>
                </a:r>
                <a:r>
                  <a:rPr lang="en-GB" sz="1200" b="1" dirty="0"/>
                  <a:t>d)</a:t>
                </a:r>
                <a:r>
                  <a:rPr lang="en-GB" sz="1200" dirty="0"/>
                  <a:t> Complete the sentence:</a:t>
                </a:r>
              </a:p>
              <a:p>
                <a:pPr>
                  <a:lnSpc>
                    <a:spcPct val="150000"/>
                  </a:lnSpc>
                </a:pPr>
                <a:r>
                  <a:rPr lang="en-GB" sz="1200" dirty="0"/>
                  <a:t>           On this line, all of the </a:t>
                </a:r>
                <a14:m>
                  <m:oMath xmlns:m="http://schemas.openxmlformats.org/officeDocument/2006/math">
                    <m:r>
                      <a:rPr lang="en-GB" sz="1200" b="0" i="1" smtClean="0"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r>
                  <a:rPr lang="en-GB" sz="1200" dirty="0"/>
                  <a:t>-coordinates are ____</a:t>
                </a:r>
              </a:p>
              <a:p>
                <a:pPr>
                  <a:lnSpc>
                    <a:spcPct val="150000"/>
                  </a:lnSpc>
                </a:pPr>
                <a:r>
                  <a:rPr lang="en-GB" sz="1200" dirty="0"/>
                  <a:t>      </a:t>
                </a:r>
                <a:r>
                  <a:rPr lang="en-GB" sz="1200" b="1" dirty="0"/>
                  <a:t>e)  </a:t>
                </a:r>
                <a:r>
                  <a:rPr lang="en-GB" sz="1200" dirty="0"/>
                  <a:t>State the equation of the line</a:t>
                </a:r>
              </a:p>
            </p:txBody>
          </p:sp>
        </mc:Choice>
        <mc:Fallback xmlns=""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366E7CCB-B7AF-870A-BD5A-B322A70A2A1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5350" y="2336929"/>
                <a:ext cx="4003532" cy="2187394"/>
              </a:xfrm>
              <a:prstGeom prst="rect">
                <a:avLst/>
              </a:prstGeom>
              <a:blipFill>
                <a:blip r:embed="rId12"/>
                <a:stretch>
                  <a:fillRect l="-152" t="-279" b="-1393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2" name="Picture 21">
            <a:extLst>
              <a:ext uri="{FF2B5EF4-FFF2-40B4-BE49-F238E27FC236}">
                <a16:creationId xmlns:a16="http://schemas.microsoft.com/office/drawing/2014/main" id="{E5672025-569A-FA77-DCB7-5FE924CC230A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4344138" y="2276521"/>
            <a:ext cx="2200407" cy="2320923"/>
          </a:xfrm>
          <a:prstGeom prst="rect">
            <a:avLst/>
          </a:prstGeom>
        </p:spPr>
      </p:pic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B8139114-4B21-22EE-4990-20EFF0AEED94}"/>
              </a:ext>
            </a:extLst>
          </p:cNvPr>
          <p:cNvCxnSpPr>
            <a:cxnSpLocks/>
          </p:cNvCxnSpPr>
          <p:nvPr/>
        </p:nvCxnSpPr>
        <p:spPr>
          <a:xfrm flipH="1">
            <a:off x="169950" y="4603878"/>
            <a:ext cx="6480000" cy="0"/>
          </a:xfrm>
          <a:prstGeom prst="line">
            <a:avLst/>
          </a:prstGeom>
          <a:ln>
            <a:solidFill>
              <a:schemeClr val="tx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45" name="TextBox 44">
                <a:extLst>
                  <a:ext uri="{FF2B5EF4-FFF2-40B4-BE49-F238E27FC236}">
                    <a16:creationId xmlns:a16="http://schemas.microsoft.com/office/drawing/2014/main" id="{605DA0AE-9243-B060-3D81-B71E5D286046}"/>
                  </a:ext>
                </a:extLst>
              </p:cNvPr>
              <p:cNvSpPr txBox="1"/>
              <p:nvPr/>
            </p:nvSpPr>
            <p:spPr>
              <a:xfrm>
                <a:off x="182650" y="4605666"/>
                <a:ext cx="4003532" cy="218739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1200" b="1" dirty="0"/>
                  <a:t>3.   a)</a:t>
                </a:r>
                <a:r>
                  <a:rPr lang="en-GB" sz="1200" dirty="0"/>
                  <a:t> On the coordinate grid, plot the following coordinates:</a:t>
                </a:r>
              </a:p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>
                      <m:d>
                        <m:dPr>
                          <m:ctrlPr>
                            <a:rPr lang="en-GB" sz="12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GB" sz="1200" b="0" i="1" smtClean="0">
                              <a:latin typeface="Cambria Math" panose="02040503050406030204" pitchFamily="18" charset="0"/>
                            </a:rPr>
                            <m:t>4, 3</m:t>
                          </m:r>
                        </m:e>
                      </m:d>
                      <m:r>
                        <a:rPr lang="en-GB" sz="1200" b="0" i="1" smtClean="0">
                          <a:latin typeface="Cambria Math" panose="02040503050406030204" pitchFamily="18" charset="0"/>
                        </a:rPr>
                        <m:t>   </m:t>
                      </m:r>
                      <m:d>
                        <m:dPr>
                          <m:ctrlPr>
                            <a:rPr lang="en-GB" sz="12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GB" sz="1200" b="0" i="1" smtClean="0">
                              <a:latin typeface="Cambria Math" panose="02040503050406030204" pitchFamily="18" charset="0"/>
                            </a:rPr>
                            <m:t>1, 3</m:t>
                          </m:r>
                        </m:e>
                      </m:d>
                      <m:r>
                        <a:rPr lang="en-GB" sz="1200" b="0" i="1" smtClean="0">
                          <a:latin typeface="Cambria Math" panose="02040503050406030204" pitchFamily="18" charset="0"/>
                        </a:rPr>
                        <m:t>   </m:t>
                      </m:r>
                      <m:d>
                        <m:dPr>
                          <m:ctrlPr>
                            <a:rPr lang="en-GB" sz="12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GB" sz="1200" b="0" i="1" smtClean="0">
                              <a:latin typeface="Cambria Math" panose="02040503050406030204" pitchFamily="18" charset="0"/>
                            </a:rPr>
                            <m:t>0, 3</m:t>
                          </m:r>
                        </m:e>
                      </m:d>
                      <m:r>
                        <a:rPr lang="en-GB" sz="1200" b="0" i="1" smtClean="0">
                          <a:latin typeface="Cambria Math" panose="02040503050406030204" pitchFamily="18" charset="0"/>
                        </a:rPr>
                        <m:t>   (−4, 3)</m:t>
                      </m:r>
                    </m:oMath>
                  </m:oMathPara>
                </a14:m>
                <a:endParaRPr lang="en-GB" sz="1200" dirty="0"/>
              </a:p>
              <a:p>
                <a:pPr>
                  <a:lnSpc>
                    <a:spcPct val="150000"/>
                  </a:lnSpc>
                </a:pPr>
                <a:r>
                  <a:rPr lang="en-GB" sz="1200" dirty="0"/>
                  <a:t>      </a:t>
                </a:r>
                <a:r>
                  <a:rPr lang="en-GB" sz="1200" b="1" dirty="0"/>
                  <a:t>b)</a:t>
                </a:r>
                <a:r>
                  <a:rPr lang="en-GB" sz="1200" dirty="0"/>
                  <a:t> Join the coordinates together to make a straight line.</a:t>
                </a:r>
              </a:p>
              <a:p>
                <a:pPr>
                  <a:lnSpc>
                    <a:spcPct val="150000"/>
                  </a:lnSpc>
                </a:pPr>
                <a:r>
                  <a:rPr lang="en-GB" sz="1200" dirty="0"/>
                  <a:t>      </a:t>
                </a:r>
                <a:r>
                  <a:rPr lang="en-GB" sz="1200" b="1" dirty="0"/>
                  <a:t>c)</a:t>
                </a:r>
                <a:r>
                  <a:rPr lang="en-GB" sz="1200" dirty="0"/>
                  <a:t> Write down three more coordinates that also lie on </a:t>
                </a:r>
              </a:p>
              <a:p>
                <a:pPr>
                  <a:lnSpc>
                    <a:spcPct val="150000"/>
                  </a:lnSpc>
                </a:pPr>
                <a:r>
                  <a:rPr lang="en-GB" sz="1200" dirty="0"/>
                  <a:t>          this line</a:t>
                </a:r>
              </a:p>
              <a:p>
                <a:pPr>
                  <a:lnSpc>
                    <a:spcPct val="150000"/>
                  </a:lnSpc>
                </a:pPr>
                <a:r>
                  <a:rPr lang="en-GB" sz="1200" dirty="0"/>
                  <a:t>      </a:t>
                </a:r>
                <a:r>
                  <a:rPr lang="en-GB" sz="1200" b="1" dirty="0"/>
                  <a:t>d)</a:t>
                </a:r>
                <a:r>
                  <a:rPr lang="en-GB" sz="1200" dirty="0"/>
                  <a:t> Complete the sentence:</a:t>
                </a:r>
              </a:p>
              <a:p>
                <a:pPr>
                  <a:lnSpc>
                    <a:spcPct val="150000"/>
                  </a:lnSpc>
                </a:pPr>
                <a:r>
                  <a:rPr lang="en-GB" sz="1200" dirty="0"/>
                  <a:t>           On this line, all of the </a:t>
                </a:r>
                <a14:m>
                  <m:oMath xmlns:m="http://schemas.openxmlformats.org/officeDocument/2006/math">
                    <m:r>
                      <a:rPr lang="en-GB" sz="1200" b="0" i="1" smtClean="0">
                        <a:latin typeface="Cambria Math" panose="02040503050406030204" pitchFamily="18" charset="0"/>
                      </a:rPr>
                      <m:t>𝑦</m:t>
                    </m:r>
                  </m:oMath>
                </a14:m>
                <a:r>
                  <a:rPr lang="en-GB" sz="1200" dirty="0"/>
                  <a:t>-coordinates are ____</a:t>
                </a:r>
              </a:p>
              <a:p>
                <a:pPr>
                  <a:lnSpc>
                    <a:spcPct val="150000"/>
                  </a:lnSpc>
                </a:pPr>
                <a:r>
                  <a:rPr lang="en-GB" sz="1200" dirty="0"/>
                  <a:t>      </a:t>
                </a:r>
                <a:r>
                  <a:rPr lang="en-GB" sz="1200" b="1" dirty="0"/>
                  <a:t>e)  </a:t>
                </a:r>
                <a:r>
                  <a:rPr lang="en-GB" sz="1200" dirty="0"/>
                  <a:t>State the equation of the line</a:t>
                </a:r>
              </a:p>
            </p:txBody>
          </p:sp>
        </mc:Choice>
        <mc:Fallback xmlns="">
          <p:sp>
            <p:nvSpPr>
              <p:cNvPr id="45" name="TextBox 44">
                <a:extLst>
                  <a:ext uri="{FF2B5EF4-FFF2-40B4-BE49-F238E27FC236}">
                    <a16:creationId xmlns:a16="http://schemas.microsoft.com/office/drawing/2014/main" id="{605DA0AE-9243-B060-3D81-B71E5D28604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2650" y="4605666"/>
                <a:ext cx="4003532" cy="2187394"/>
              </a:xfrm>
              <a:prstGeom prst="rect">
                <a:avLst/>
              </a:prstGeom>
              <a:blipFill>
                <a:blip r:embed="rId14"/>
                <a:stretch>
                  <a:fillRect l="-152" t="-279" b="-1676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6" name="Picture 45">
            <a:extLst>
              <a:ext uri="{FF2B5EF4-FFF2-40B4-BE49-F238E27FC236}">
                <a16:creationId xmlns:a16="http://schemas.microsoft.com/office/drawing/2014/main" id="{5E712654-AB10-A4FA-145B-F3B2E4D3F622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4331438" y="4562844"/>
            <a:ext cx="2200407" cy="2320923"/>
          </a:xfrm>
          <a:prstGeom prst="rect">
            <a:avLst/>
          </a:prstGeom>
        </p:spPr>
      </p:pic>
      <p:cxnSp>
        <p:nvCxnSpPr>
          <p:cNvPr id="57" name="Straight Connector 56">
            <a:extLst>
              <a:ext uri="{FF2B5EF4-FFF2-40B4-BE49-F238E27FC236}">
                <a16:creationId xmlns:a16="http://schemas.microsoft.com/office/drawing/2014/main" id="{2BA9FA3D-3C88-B82F-2055-F9F7394D5907}"/>
              </a:ext>
            </a:extLst>
          </p:cNvPr>
          <p:cNvCxnSpPr>
            <a:cxnSpLocks/>
          </p:cNvCxnSpPr>
          <p:nvPr/>
        </p:nvCxnSpPr>
        <p:spPr>
          <a:xfrm flipH="1">
            <a:off x="189000" y="6881225"/>
            <a:ext cx="6480000" cy="0"/>
          </a:xfrm>
          <a:prstGeom prst="line">
            <a:avLst/>
          </a:prstGeom>
          <a:ln>
            <a:solidFill>
              <a:schemeClr val="tx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58" name="TextBox 57">
                <a:extLst>
                  <a:ext uri="{FF2B5EF4-FFF2-40B4-BE49-F238E27FC236}">
                    <a16:creationId xmlns:a16="http://schemas.microsoft.com/office/drawing/2014/main" id="{35C74087-4C2E-6B9A-6A4A-DB87D1542E4D}"/>
                  </a:ext>
                </a:extLst>
              </p:cNvPr>
              <p:cNvSpPr txBox="1"/>
              <p:nvPr/>
            </p:nvSpPr>
            <p:spPr>
              <a:xfrm>
                <a:off x="201700" y="6888875"/>
                <a:ext cx="3643470" cy="29255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28600" indent="-228600">
                  <a:buAutoNum type="arabicPeriod" startAt="4"/>
                </a:pPr>
                <a:r>
                  <a:rPr lang="en-GB" sz="1200" b="1" dirty="0"/>
                  <a:t>a) </a:t>
                </a:r>
                <a:r>
                  <a:rPr lang="en-GB" sz="1200" b="1" dirty="0" err="1"/>
                  <a:t>i</a:t>
                </a:r>
                <a:r>
                  <a:rPr lang="en-GB" sz="1200" b="1" dirty="0"/>
                  <a:t>. </a:t>
                </a:r>
                <a:r>
                  <a:rPr lang="en-GB" sz="1200" dirty="0"/>
                  <a:t>On the coordinate grid, plot three coordinates</a:t>
                </a:r>
              </a:p>
              <a:p>
                <a:r>
                  <a:rPr lang="en-GB" sz="1200" dirty="0"/>
                  <a:t>               with an </a:t>
                </a:r>
                <a14:m>
                  <m:oMath xmlns:m="http://schemas.openxmlformats.org/officeDocument/2006/math">
                    <m:r>
                      <a:rPr lang="en-GB" sz="1200" b="0" i="1" smtClean="0"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r>
                  <a:rPr lang="en-GB" sz="1200" dirty="0"/>
                  <a:t> value of </a:t>
                </a:r>
                <a14:m>
                  <m:oMath xmlns:m="http://schemas.openxmlformats.org/officeDocument/2006/math">
                    <m:r>
                      <a:rPr lang="en-GB" sz="1200" b="0" i="1" smtClean="0">
                        <a:latin typeface="Cambria Math" panose="02040503050406030204" pitchFamily="18" charset="0"/>
                      </a:rPr>
                      <m:t>−6</m:t>
                    </m:r>
                  </m:oMath>
                </a14:m>
                <a:endParaRPr lang="en-GB" sz="1200" dirty="0"/>
              </a:p>
              <a:p>
                <a:pPr>
                  <a:lnSpc>
                    <a:spcPct val="150000"/>
                  </a:lnSpc>
                </a:pPr>
                <a:r>
                  <a:rPr lang="en-GB" sz="1200" b="1" dirty="0"/>
                  <a:t>           ii.</a:t>
                </a:r>
                <a:r>
                  <a:rPr lang="en-GB" sz="1200" dirty="0"/>
                  <a:t> Join the coordinates together to make a </a:t>
                </a:r>
              </a:p>
              <a:p>
                <a:r>
                  <a:rPr lang="en-GB" sz="1200" dirty="0"/>
                  <a:t>                straight line.</a:t>
                </a:r>
              </a:p>
              <a:p>
                <a:pPr>
                  <a:lnSpc>
                    <a:spcPct val="150000"/>
                  </a:lnSpc>
                </a:pPr>
                <a:r>
                  <a:rPr lang="en-GB" sz="1200" b="1" dirty="0"/>
                  <a:t>           iii. </a:t>
                </a:r>
                <a:r>
                  <a:rPr lang="en-GB" sz="1200" dirty="0"/>
                  <a:t>State the equation of the line</a:t>
                </a:r>
              </a:p>
              <a:p>
                <a:pPr>
                  <a:lnSpc>
                    <a:spcPct val="150000"/>
                  </a:lnSpc>
                </a:pPr>
                <a:r>
                  <a:rPr lang="en-GB" sz="1200" b="1" dirty="0"/>
                  <a:t>      b) </a:t>
                </a:r>
                <a:r>
                  <a:rPr lang="en-GB" sz="1200" b="1" dirty="0" err="1"/>
                  <a:t>i</a:t>
                </a:r>
                <a:r>
                  <a:rPr lang="en-GB" sz="1200" b="1" dirty="0"/>
                  <a:t>. </a:t>
                </a:r>
                <a:r>
                  <a:rPr lang="en-GB" sz="1200" dirty="0"/>
                  <a:t>On the coordinate grid, plot three coordinates</a:t>
                </a:r>
              </a:p>
              <a:p>
                <a:r>
                  <a:rPr lang="en-GB" sz="1200" dirty="0"/>
                  <a:t>               with a </a:t>
                </a:r>
                <a14:m>
                  <m:oMath xmlns:m="http://schemas.openxmlformats.org/officeDocument/2006/math">
                    <m:r>
                      <a:rPr lang="en-GB" sz="1200" b="0" i="1" smtClean="0">
                        <a:latin typeface="Cambria Math" panose="02040503050406030204" pitchFamily="18" charset="0"/>
                      </a:rPr>
                      <m:t>𝑦</m:t>
                    </m:r>
                  </m:oMath>
                </a14:m>
                <a:r>
                  <a:rPr lang="en-GB" sz="1200" dirty="0"/>
                  <a:t> value of </a:t>
                </a:r>
                <a14:m>
                  <m:oMath xmlns:m="http://schemas.openxmlformats.org/officeDocument/2006/math">
                    <m:r>
                      <a:rPr lang="en-GB" sz="1200" b="0" i="1" smtClean="0">
                        <a:latin typeface="Cambria Math" panose="02040503050406030204" pitchFamily="18" charset="0"/>
                      </a:rPr>
                      <m:t>−4</m:t>
                    </m:r>
                  </m:oMath>
                </a14:m>
                <a:endParaRPr lang="en-GB" sz="1200" dirty="0"/>
              </a:p>
              <a:p>
                <a:pPr>
                  <a:lnSpc>
                    <a:spcPct val="150000"/>
                  </a:lnSpc>
                </a:pPr>
                <a:r>
                  <a:rPr lang="en-GB" sz="1200" b="1" dirty="0"/>
                  <a:t>           ii.</a:t>
                </a:r>
                <a:r>
                  <a:rPr lang="en-GB" sz="1200" dirty="0"/>
                  <a:t> Join the coordinates together to make a </a:t>
                </a:r>
              </a:p>
              <a:p>
                <a:r>
                  <a:rPr lang="en-GB" sz="1200" dirty="0"/>
                  <a:t>                straight line.</a:t>
                </a:r>
              </a:p>
              <a:p>
                <a:pPr>
                  <a:lnSpc>
                    <a:spcPct val="150000"/>
                  </a:lnSpc>
                </a:pPr>
                <a:r>
                  <a:rPr lang="en-GB" sz="1200" b="1" dirty="0"/>
                  <a:t>           iii. </a:t>
                </a:r>
                <a:r>
                  <a:rPr lang="en-GB" sz="1200" dirty="0"/>
                  <a:t>State the equation of the line</a:t>
                </a:r>
              </a:p>
              <a:p>
                <a:pPr>
                  <a:lnSpc>
                    <a:spcPct val="150000"/>
                  </a:lnSpc>
                </a:pPr>
                <a:r>
                  <a:rPr lang="en-GB" sz="1200" dirty="0"/>
                  <a:t>      </a:t>
                </a:r>
                <a:r>
                  <a:rPr lang="en-GB" sz="1200" b="1" dirty="0"/>
                  <a:t>c)</a:t>
                </a:r>
                <a:r>
                  <a:rPr lang="en-GB" sz="1200" dirty="0"/>
                  <a:t> State the equation of the line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GB" sz="1200" b="0" i="0" smtClean="0">
                        <a:latin typeface="Cambria Math" panose="02040503050406030204" pitchFamily="18" charset="0"/>
                      </a:rPr>
                      <m:t>A</m:t>
                    </m:r>
                  </m:oMath>
                </a14:m>
                <a:endParaRPr lang="en-GB" sz="1200" dirty="0"/>
              </a:p>
              <a:p>
                <a:pPr>
                  <a:lnSpc>
                    <a:spcPct val="150000"/>
                  </a:lnSpc>
                </a:pPr>
                <a:r>
                  <a:rPr lang="en-GB" sz="1200" dirty="0"/>
                  <a:t>      </a:t>
                </a:r>
                <a:r>
                  <a:rPr lang="en-GB" sz="1200" b="1" dirty="0"/>
                  <a:t>d)</a:t>
                </a:r>
                <a:r>
                  <a:rPr lang="en-GB" sz="1200" dirty="0"/>
                  <a:t> State the equation of the line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GB" sz="1200" b="0" i="0" smtClean="0">
                        <a:latin typeface="Cambria Math" panose="02040503050406030204" pitchFamily="18" charset="0"/>
                      </a:rPr>
                      <m:t>B</m:t>
                    </m:r>
                  </m:oMath>
                </a14:m>
                <a:endParaRPr lang="en-GB" sz="1200" dirty="0"/>
              </a:p>
            </p:txBody>
          </p:sp>
        </mc:Choice>
        <mc:Fallback xmlns="">
          <p:sp>
            <p:nvSpPr>
              <p:cNvPr id="58" name="TextBox 57">
                <a:extLst>
                  <a:ext uri="{FF2B5EF4-FFF2-40B4-BE49-F238E27FC236}">
                    <a16:creationId xmlns:a16="http://schemas.microsoft.com/office/drawing/2014/main" id="{35C74087-4C2E-6B9A-6A4A-DB87D1542E4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1700" y="6888875"/>
                <a:ext cx="3643470" cy="2925544"/>
              </a:xfrm>
              <a:prstGeom prst="rect">
                <a:avLst/>
              </a:prstGeom>
              <a:blipFill>
                <a:blip r:embed="rId15"/>
                <a:stretch>
                  <a:fillRect l="-167" t="-417" b="-833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77" name="Straight Connector 76">
            <a:extLst>
              <a:ext uri="{FF2B5EF4-FFF2-40B4-BE49-F238E27FC236}">
                <a16:creationId xmlns:a16="http://schemas.microsoft.com/office/drawing/2014/main" id="{EA076792-71AA-0155-645F-B31538105155}"/>
              </a:ext>
            </a:extLst>
          </p:cNvPr>
          <p:cNvCxnSpPr>
            <a:cxnSpLocks/>
          </p:cNvCxnSpPr>
          <p:nvPr/>
        </p:nvCxnSpPr>
        <p:spPr>
          <a:xfrm flipV="1">
            <a:off x="4894383" y="7048745"/>
            <a:ext cx="0" cy="259408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Straight Connector 77">
            <a:extLst>
              <a:ext uri="{FF2B5EF4-FFF2-40B4-BE49-F238E27FC236}">
                <a16:creationId xmlns:a16="http://schemas.microsoft.com/office/drawing/2014/main" id="{F593D2AB-76C4-ABE5-46B8-F9EB47F226F2}"/>
              </a:ext>
            </a:extLst>
          </p:cNvPr>
          <p:cNvCxnSpPr>
            <a:cxnSpLocks/>
          </p:cNvCxnSpPr>
          <p:nvPr/>
        </p:nvCxnSpPr>
        <p:spPr>
          <a:xfrm flipH="1">
            <a:off x="3912636" y="9483969"/>
            <a:ext cx="259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79" name="TextBox 78">
                <a:extLst>
                  <a:ext uri="{FF2B5EF4-FFF2-40B4-BE49-F238E27FC236}">
                    <a16:creationId xmlns:a16="http://schemas.microsoft.com/office/drawing/2014/main" id="{781BB731-FBF3-C7F6-FE7A-012AF01ADDF6}"/>
                  </a:ext>
                </a:extLst>
              </p:cNvPr>
              <p:cNvSpPr txBox="1"/>
              <p:nvPr/>
            </p:nvSpPr>
            <p:spPr>
              <a:xfrm>
                <a:off x="4758852" y="6765094"/>
                <a:ext cx="32412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>
                      <m:r>
                        <m:rPr>
                          <m:sty m:val="p"/>
                        </m:rPr>
                        <a:rPr lang="en-GB" sz="1200" b="0" i="0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A</m:t>
                      </m:r>
                    </m:oMath>
                  </m:oMathPara>
                </a14:m>
                <a:endParaRPr lang="en-GB" sz="12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79" name="TextBox 78">
                <a:extLst>
                  <a:ext uri="{FF2B5EF4-FFF2-40B4-BE49-F238E27FC236}">
                    <a16:creationId xmlns:a16="http://schemas.microsoft.com/office/drawing/2014/main" id="{781BB731-FBF3-C7F6-FE7A-012AF01ADDF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58852" y="6765094"/>
                <a:ext cx="324128" cy="369332"/>
              </a:xfrm>
              <a:prstGeom prst="rect">
                <a:avLst/>
              </a:prstGeom>
              <a:blipFill>
                <a:blip r:embed="rId1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0" name="TextBox 79">
                <a:extLst>
                  <a:ext uri="{FF2B5EF4-FFF2-40B4-BE49-F238E27FC236}">
                    <a16:creationId xmlns:a16="http://schemas.microsoft.com/office/drawing/2014/main" id="{F304E2E6-687C-8B6B-0470-CD82419C38FB}"/>
                  </a:ext>
                </a:extLst>
              </p:cNvPr>
              <p:cNvSpPr txBox="1"/>
              <p:nvPr/>
            </p:nvSpPr>
            <p:spPr>
              <a:xfrm>
                <a:off x="6374907" y="9182127"/>
                <a:ext cx="31451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>
                      <m:r>
                        <m:rPr>
                          <m:sty m:val="p"/>
                        </m:rPr>
                        <a:rPr lang="en-GB" sz="1200" b="0" i="0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B</m:t>
                      </m:r>
                    </m:oMath>
                  </m:oMathPara>
                </a14:m>
                <a:endParaRPr lang="en-GB" sz="12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80" name="TextBox 79">
                <a:extLst>
                  <a:ext uri="{FF2B5EF4-FFF2-40B4-BE49-F238E27FC236}">
                    <a16:creationId xmlns:a16="http://schemas.microsoft.com/office/drawing/2014/main" id="{F304E2E6-687C-8B6B-0470-CD82419C38F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74907" y="9182127"/>
                <a:ext cx="314510" cy="369332"/>
              </a:xfrm>
              <a:prstGeom prst="rect">
                <a:avLst/>
              </a:prstGeom>
              <a:blipFill>
                <a:blip r:embed="rId1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2368370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03401A-BCCA-A8C6-9B7D-BB315FBE83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" name="Picture 102">
            <a:extLst>
              <a:ext uri="{FF2B5EF4-FFF2-40B4-BE49-F238E27FC236}">
                <a16:creationId xmlns:a16="http://schemas.microsoft.com/office/drawing/2014/main" id="{E15A670D-2EBC-DA92-8132-A1B3B43265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6164" y="7052156"/>
            <a:ext cx="2628136" cy="2697787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78733DF3-C4AE-E089-A844-F427DEA1BFA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12636" y="710017"/>
            <a:ext cx="2794825" cy="2844000"/>
          </a:xfrm>
          <a:prstGeom prst="rect">
            <a:avLst/>
          </a:prstGeom>
        </p:spPr>
      </p:pic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B83A5D4E-CA80-0D45-F1EF-17B944C82B64}"/>
              </a:ext>
            </a:extLst>
          </p:cNvPr>
          <p:cNvSpPr/>
          <p:nvPr/>
        </p:nvSpPr>
        <p:spPr>
          <a:xfrm>
            <a:off x="278986" y="227948"/>
            <a:ext cx="6338382" cy="342390"/>
          </a:xfrm>
          <a:prstGeom prst="roundRect">
            <a:avLst>
              <a:gd name="adj" fmla="val 50000"/>
            </a:avLst>
          </a:prstGeom>
          <a:solidFill>
            <a:srgbClr val="F5ECD7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8390CC7-C5AC-6A01-0249-500D610B967A}"/>
              </a:ext>
            </a:extLst>
          </p:cNvPr>
          <p:cNvSpPr/>
          <p:nvPr/>
        </p:nvSpPr>
        <p:spPr>
          <a:xfrm>
            <a:off x="189000" y="184620"/>
            <a:ext cx="6480000" cy="9572987"/>
          </a:xfrm>
          <a:prstGeom prst="rect">
            <a:avLst/>
          </a:prstGeom>
          <a:noFill/>
          <a:ln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150C35D-6D73-B21B-1BDB-207C37935B14}"/>
              </a:ext>
            </a:extLst>
          </p:cNvPr>
          <p:cNvSpPr txBox="1"/>
          <p:nvPr/>
        </p:nvSpPr>
        <p:spPr>
          <a:xfrm>
            <a:off x="278986" y="231182"/>
            <a:ext cx="633838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dirty="0"/>
              <a:t>A.13.3    I can identify the equations of horizontal and vertical lines</a:t>
            </a: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25D54868-4545-CC76-3571-5218D33B5213}"/>
              </a:ext>
            </a:extLst>
          </p:cNvPr>
          <p:cNvCxnSpPr>
            <a:cxnSpLocks/>
          </p:cNvCxnSpPr>
          <p:nvPr/>
        </p:nvCxnSpPr>
        <p:spPr>
          <a:xfrm flipH="1">
            <a:off x="189000" y="640362"/>
            <a:ext cx="6480000" cy="0"/>
          </a:xfrm>
          <a:prstGeom prst="line">
            <a:avLst/>
          </a:prstGeom>
          <a:ln>
            <a:solidFill>
              <a:schemeClr val="tx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7D97C7DA-1AD4-D79E-8938-44F10A872953}"/>
              </a:ext>
            </a:extLst>
          </p:cNvPr>
          <p:cNvSpPr txBox="1"/>
          <p:nvPr/>
        </p:nvSpPr>
        <p:spPr>
          <a:xfrm>
            <a:off x="188512" y="641958"/>
            <a:ext cx="40035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b="1" dirty="0"/>
              <a:t>5.</a:t>
            </a:r>
            <a:r>
              <a:rPr lang="en-GB" sz="1200" dirty="0"/>
              <a:t>   Match up the lines on the coordinate grid with the</a:t>
            </a:r>
          </a:p>
          <a:p>
            <a:r>
              <a:rPr lang="en-GB" sz="1200" dirty="0"/>
              <a:t>      equations below: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4D683E7E-D47D-B563-158C-54AC98BC8D8B}"/>
              </a:ext>
            </a:extLst>
          </p:cNvPr>
          <p:cNvCxnSpPr>
            <a:cxnSpLocks/>
          </p:cNvCxnSpPr>
          <p:nvPr/>
        </p:nvCxnSpPr>
        <p:spPr>
          <a:xfrm flipH="1">
            <a:off x="182977" y="3635505"/>
            <a:ext cx="6480000" cy="0"/>
          </a:xfrm>
          <a:prstGeom prst="line">
            <a:avLst/>
          </a:prstGeom>
          <a:ln>
            <a:solidFill>
              <a:schemeClr val="tx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45" name="TextBox 44">
                <a:extLst>
                  <a:ext uri="{FF2B5EF4-FFF2-40B4-BE49-F238E27FC236}">
                    <a16:creationId xmlns:a16="http://schemas.microsoft.com/office/drawing/2014/main" id="{CDBDC1A6-7300-ECB5-A911-A046ABD3B0D6}"/>
                  </a:ext>
                </a:extLst>
              </p:cNvPr>
              <p:cNvSpPr txBox="1"/>
              <p:nvPr/>
            </p:nvSpPr>
            <p:spPr>
              <a:xfrm>
                <a:off x="195677" y="3637293"/>
                <a:ext cx="4003532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1200" b="1" dirty="0"/>
                  <a:t>6.</a:t>
                </a:r>
                <a:r>
                  <a:rPr lang="en-GB" sz="1200" dirty="0"/>
                  <a:t>   Kallie is plotting the line </a:t>
                </a:r>
                <a14:m>
                  <m:oMath xmlns:m="http://schemas.openxmlformats.org/officeDocument/2006/math">
                    <m:r>
                      <a:rPr lang="en-GB" sz="1200" b="0" i="1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GB" sz="1200" b="0" i="1" smtClean="0">
                        <a:latin typeface="Cambria Math" panose="02040503050406030204" pitchFamily="18" charset="0"/>
                      </a:rPr>
                      <m:t>=0</m:t>
                    </m:r>
                  </m:oMath>
                </a14:m>
                <a:r>
                  <a:rPr lang="en-GB" sz="1200" dirty="0"/>
                  <a:t> on the coordinate grid.</a:t>
                </a:r>
              </a:p>
              <a:p>
                <a:r>
                  <a:rPr lang="en-GB" sz="1200" dirty="0"/>
                  <a:t>       She says “This is the same as the </a:t>
                </a:r>
                <a14:m>
                  <m:oMath xmlns:m="http://schemas.openxmlformats.org/officeDocument/2006/math">
                    <m:r>
                      <a:rPr lang="en-GB" sz="1200" b="0" i="1" smtClean="0">
                        <a:latin typeface="Cambria Math" panose="02040503050406030204" pitchFamily="18" charset="0"/>
                      </a:rPr>
                      <m:t>𝑦</m:t>
                    </m:r>
                  </m:oMath>
                </a14:m>
                <a:r>
                  <a:rPr lang="en-GB" sz="1200" dirty="0"/>
                  <a:t>-axis.”</a:t>
                </a:r>
              </a:p>
              <a:p>
                <a:r>
                  <a:rPr lang="en-GB" sz="1200" dirty="0"/>
                  <a:t>       Is Kallie correct? Explain.</a:t>
                </a:r>
              </a:p>
            </p:txBody>
          </p:sp>
        </mc:Choice>
        <mc:Fallback xmlns="">
          <p:sp>
            <p:nvSpPr>
              <p:cNvPr id="45" name="TextBox 44">
                <a:extLst>
                  <a:ext uri="{FF2B5EF4-FFF2-40B4-BE49-F238E27FC236}">
                    <a16:creationId xmlns:a16="http://schemas.microsoft.com/office/drawing/2014/main" id="{CDBDC1A6-7300-ECB5-A911-A046ABD3B0D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5677" y="3637293"/>
                <a:ext cx="4003532" cy="646331"/>
              </a:xfrm>
              <a:prstGeom prst="rect">
                <a:avLst/>
              </a:prstGeom>
              <a:blipFill>
                <a:blip r:embed="rId4"/>
                <a:stretch>
                  <a:fillRect t="-943" b="-6604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6" name="Picture 45">
            <a:extLst>
              <a:ext uri="{FF2B5EF4-FFF2-40B4-BE49-F238E27FC236}">
                <a16:creationId xmlns:a16="http://schemas.microsoft.com/office/drawing/2014/main" id="{2CDB2070-03C9-D23B-8138-22E37672A92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30337" y="4669501"/>
            <a:ext cx="2200407" cy="2320923"/>
          </a:xfrm>
          <a:prstGeom prst="rect">
            <a:avLst/>
          </a:prstGeom>
        </p:spPr>
      </p:pic>
      <p:cxnSp>
        <p:nvCxnSpPr>
          <p:cNvPr id="57" name="Straight Connector 56">
            <a:extLst>
              <a:ext uri="{FF2B5EF4-FFF2-40B4-BE49-F238E27FC236}">
                <a16:creationId xmlns:a16="http://schemas.microsoft.com/office/drawing/2014/main" id="{17BE60A6-F169-E332-2291-54DFD5F1628C}"/>
              </a:ext>
            </a:extLst>
          </p:cNvPr>
          <p:cNvCxnSpPr>
            <a:cxnSpLocks/>
          </p:cNvCxnSpPr>
          <p:nvPr/>
        </p:nvCxnSpPr>
        <p:spPr>
          <a:xfrm flipH="1">
            <a:off x="171241" y="4687350"/>
            <a:ext cx="6480000" cy="0"/>
          </a:xfrm>
          <a:prstGeom prst="line">
            <a:avLst/>
          </a:prstGeom>
          <a:ln>
            <a:solidFill>
              <a:schemeClr val="tx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58" name="TextBox 57">
                <a:extLst>
                  <a:ext uri="{FF2B5EF4-FFF2-40B4-BE49-F238E27FC236}">
                    <a16:creationId xmlns:a16="http://schemas.microsoft.com/office/drawing/2014/main" id="{66965EE1-E17E-95CA-2ECE-C05885B7B5F9}"/>
                  </a:ext>
                </a:extLst>
              </p:cNvPr>
              <p:cNvSpPr txBox="1"/>
              <p:nvPr/>
            </p:nvSpPr>
            <p:spPr>
              <a:xfrm>
                <a:off x="194701" y="7005359"/>
                <a:ext cx="3643470" cy="283372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GB" sz="1200" b="1" dirty="0"/>
                  <a:t>8.</a:t>
                </a:r>
                <a:r>
                  <a:rPr lang="en-GB" sz="1200" dirty="0"/>
                  <a:t>   On the coordinate grid, four line have been drawn.</a:t>
                </a:r>
                <a:endParaRPr lang="en-GB" sz="1200" b="1" dirty="0"/>
              </a:p>
              <a:p>
                <a:pPr>
                  <a:lnSpc>
                    <a:spcPct val="150000"/>
                  </a:lnSpc>
                </a:pPr>
                <a:r>
                  <a:rPr lang="en-GB" sz="1200" b="1" dirty="0"/>
                  <a:t>     a) </a:t>
                </a:r>
                <a:r>
                  <a:rPr lang="en-GB" sz="1200" dirty="0"/>
                  <a:t>Match each line to one of the equations below.</a:t>
                </a:r>
              </a:p>
              <a:p>
                <a:endParaRPr lang="en-GB" sz="1200" dirty="0"/>
              </a:p>
              <a:p>
                <a:endParaRPr lang="en-GB" sz="1200" b="1" dirty="0"/>
              </a:p>
              <a:p>
                <a:endParaRPr lang="en-GB" sz="1200" b="1" dirty="0"/>
              </a:p>
              <a:p>
                <a:endParaRPr lang="en-GB" sz="1200" b="1" dirty="0"/>
              </a:p>
              <a:p>
                <a:endParaRPr lang="en-GB" sz="1200" b="1" dirty="0"/>
              </a:p>
              <a:p>
                <a:r>
                  <a:rPr lang="en-GB" sz="1200" b="1" dirty="0"/>
                  <a:t>    b)</a:t>
                </a:r>
                <a:r>
                  <a:rPr lang="en-GB" sz="1200" dirty="0"/>
                  <a:t> State the coordinates of point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GB" sz="1200" b="0" i="0" smtClean="0">
                        <a:latin typeface="Cambria Math" panose="02040503050406030204" pitchFamily="18" charset="0"/>
                      </a:rPr>
                      <m:t>K</m:t>
                    </m:r>
                  </m:oMath>
                </a14:m>
                <a:endParaRPr lang="en-GB" sz="1200" dirty="0"/>
              </a:p>
              <a:p>
                <a:pPr>
                  <a:lnSpc>
                    <a:spcPct val="150000"/>
                  </a:lnSpc>
                </a:pPr>
                <a:r>
                  <a:rPr lang="en-GB" sz="1200" dirty="0"/>
                  <a:t>    </a:t>
                </a:r>
                <a:r>
                  <a:rPr lang="en-GB" sz="1200" b="1" dirty="0"/>
                  <a:t>c)</a:t>
                </a:r>
                <a:r>
                  <a:rPr lang="en-GB" sz="1200" dirty="0"/>
                  <a:t> State the coordinates of point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GB" sz="1200" b="0" i="0" smtClean="0">
                        <a:latin typeface="Cambria Math" panose="02040503050406030204" pitchFamily="18" charset="0"/>
                      </a:rPr>
                      <m:t>L</m:t>
                    </m:r>
                  </m:oMath>
                </a14:m>
                <a:endParaRPr lang="en-GB" sz="1200" b="1" dirty="0"/>
              </a:p>
              <a:p>
                <a:pPr>
                  <a:lnSpc>
                    <a:spcPct val="150000"/>
                  </a:lnSpc>
                </a:pPr>
                <a:r>
                  <a:rPr lang="en-GB" sz="1200" b="1" dirty="0"/>
                  <a:t>    d)</a:t>
                </a:r>
                <a:r>
                  <a:rPr lang="en-GB" sz="1200" dirty="0"/>
                  <a:t> State the coordinates of point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GB" sz="1200" b="0" i="0" smtClean="0">
                        <a:latin typeface="Cambria Math" panose="02040503050406030204" pitchFamily="18" charset="0"/>
                      </a:rPr>
                      <m:t>M</m:t>
                    </m:r>
                  </m:oMath>
                </a14:m>
                <a:endParaRPr lang="en-GB" sz="1200" dirty="0"/>
              </a:p>
              <a:p>
                <a:pPr>
                  <a:lnSpc>
                    <a:spcPct val="150000"/>
                  </a:lnSpc>
                </a:pPr>
                <a:r>
                  <a:rPr lang="en-GB" sz="1200" dirty="0"/>
                  <a:t>    </a:t>
                </a:r>
                <a:r>
                  <a:rPr lang="en-GB" sz="1200" b="1" dirty="0"/>
                  <a:t>e)</a:t>
                </a:r>
                <a:r>
                  <a:rPr lang="en-GB" sz="1200" dirty="0"/>
                  <a:t> State the coordinates of point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GB" sz="1200" b="0" i="0" smtClean="0">
                        <a:latin typeface="Cambria Math" panose="02040503050406030204" pitchFamily="18" charset="0"/>
                      </a:rPr>
                      <m:t>N</m:t>
                    </m:r>
                  </m:oMath>
                </a14:m>
                <a:endParaRPr lang="en-GB" sz="1200" dirty="0"/>
              </a:p>
              <a:p>
                <a:pPr>
                  <a:lnSpc>
                    <a:spcPct val="150000"/>
                  </a:lnSpc>
                </a:pPr>
                <a:endParaRPr lang="en-GB" sz="1200" dirty="0"/>
              </a:p>
            </p:txBody>
          </p:sp>
        </mc:Choice>
        <mc:Fallback xmlns="">
          <p:sp>
            <p:nvSpPr>
              <p:cNvPr id="58" name="TextBox 57">
                <a:extLst>
                  <a:ext uri="{FF2B5EF4-FFF2-40B4-BE49-F238E27FC236}">
                    <a16:creationId xmlns:a16="http://schemas.microsoft.com/office/drawing/2014/main" id="{66965EE1-E17E-95CA-2ECE-C05885B7B5F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4701" y="7005359"/>
                <a:ext cx="3643470" cy="2833724"/>
              </a:xfrm>
              <a:prstGeom prst="rect">
                <a:avLst/>
              </a:prstGeom>
              <a:blipFill>
                <a:blip r:embed="rId6"/>
                <a:stretch>
                  <a:fillRect l="-16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78" name="Straight Connector 77">
            <a:extLst>
              <a:ext uri="{FF2B5EF4-FFF2-40B4-BE49-F238E27FC236}">
                <a16:creationId xmlns:a16="http://schemas.microsoft.com/office/drawing/2014/main" id="{974B2D0A-15F0-5D4F-89C1-073D1D251615}"/>
              </a:ext>
            </a:extLst>
          </p:cNvPr>
          <p:cNvCxnSpPr>
            <a:cxnSpLocks/>
          </p:cNvCxnSpPr>
          <p:nvPr/>
        </p:nvCxnSpPr>
        <p:spPr>
          <a:xfrm flipH="1" flipV="1">
            <a:off x="4097875" y="7892054"/>
            <a:ext cx="2340000" cy="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0FE8ED7F-D808-4E3D-5E04-911016544AAA}"/>
              </a:ext>
            </a:extLst>
          </p:cNvPr>
          <p:cNvCxnSpPr>
            <a:cxnSpLocks/>
          </p:cNvCxnSpPr>
          <p:nvPr/>
        </p:nvCxnSpPr>
        <p:spPr>
          <a:xfrm flipV="1">
            <a:off x="4966988" y="881844"/>
            <a:ext cx="0" cy="259408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AC9AE695-FC62-0B6E-591E-93757E5B1FC3}"/>
              </a:ext>
            </a:extLst>
          </p:cNvPr>
          <p:cNvCxnSpPr>
            <a:cxnSpLocks/>
          </p:cNvCxnSpPr>
          <p:nvPr/>
        </p:nvCxnSpPr>
        <p:spPr>
          <a:xfrm flipH="1">
            <a:off x="3984667" y="3143776"/>
            <a:ext cx="259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C8034AA1-05F5-2BA3-13A9-BB898D7B36AF}"/>
                  </a:ext>
                </a:extLst>
              </p:cNvPr>
              <p:cNvSpPr txBox="1"/>
              <p:nvPr/>
            </p:nvSpPr>
            <p:spPr>
              <a:xfrm>
                <a:off x="3786010" y="841754"/>
                <a:ext cx="31611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>
                      <m:r>
                        <m:rPr>
                          <m:sty m:val="p"/>
                        </m:rPr>
                        <a:rPr lang="en-GB" sz="1200" b="0" i="0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A</m:t>
                      </m:r>
                    </m:oMath>
                  </m:oMathPara>
                </a14:m>
                <a:endParaRPr lang="en-GB" sz="12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C8034AA1-05F5-2BA3-13A9-BB898D7B36A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86010" y="841754"/>
                <a:ext cx="316112" cy="369332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0" name="Rectangle: Rounded Corners 29">
                <a:extLst>
                  <a:ext uri="{FF2B5EF4-FFF2-40B4-BE49-F238E27FC236}">
                    <a16:creationId xmlns:a16="http://schemas.microsoft.com/office/drawing/2014/main" id="{D209AD5E-EE87-38FD-7561-E4979AC577AE}"/>
                  </a:ext>
                </a:extLst>
              </p:cNvPr>
              <p:cNvSpPr/>
              <p:nvPr/>
            </p:nvSpPr>
            <p:spPr>
              <a:xfrm>
                <a:off x="906588" y="1184139"/>
                <a:ext cx="698500" cy="273050"/>
              </a:xfrm>
              <a:prstGeom prst="roundRect">
                <a:avLst/>
              </a:prstGeom>
              <a:solidFill>
                <a:srgbClr val="F9F3E7"/>
              </a:solidFill>
              <a:ln w="9525"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right"/>
                    </m:oMathParaPr>
                    <m:oMath>
                      <m:r>
                        <a:rPr lang="en-GB" sz="1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GB" sz="1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=−2</m:t>
                      </m:r>
                    </m:oMath>
                  </m:oMathPara>
                </a14:m>
                <a:endParaRPr lang="en-GB" sz="12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30" name="Rectangle: Rounded Corners 29">
                <a:extLst>
                  <a:ext uri="{FF2B5EF4-FFF2-40B4-BE49-F238E27FC236}">
                    <a16:creationId xmlns:a16="http://schemas.microsoft.com/office/drawing/2014/main" id="{D209AD5E-EE87-38FD-7561-E4979AC577A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06588" y="1184139"/>
                <a:ext cx="698500" cy="273050"/>
              </a:xfrm>
              <a:prstGeom prst="roundRect">
                <a:avLst/>
              </a:prstGeom>
              <a:blipFill>
                <a:blip r:embed="rId8"/>
                <a:stretch>
                  <a:fillRect/>
                </a:stretch>
              </a:blipFill>
              <a:ln w="9525"/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578D2EA3-633A-EE0A-DBA0-4CCEEB307F61}"/>
              </a:ext>
            </a:extLst>
          </p:cNvPr>
          <p:cNvSpPr/>
          <p:nvPr/>
        </p:nvSpPr>
        <p:spPr>
          <a:xfrm>
            <a:off x="503518" y="1184139"/>
            <a:ext cx="318476" cy="273050"/>
          </a:xfrm>
          <a:prstGeom prst="roundRect">
            <a:avLst/>
          </a:prstGeom>
          <a:solidFill>
            <a:srgbClr val="F9F3E7"/>
          </a:solidFill>
          <a:ln w="952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3" name="Rectangle: Rounded Corners 32">
                <a:extLst>
                  <a:ext uri="{FF2B5EF4-FFF2-40B4-BE49-F238E27FC236}">
                    <a16:creationId xmlns:a16="http://schemas.microsoft.com/office/drawing/2014/main" id="{6C57B653-FF1C-AE8A-CBA2-BF63E67D2C5A}"/>
                  </a:ext>
                </a:extLst>
              </p:cNvPr>
              <p:cNvSpPr/>
              <p:nvPr/>
            </p:nvSpPr>
            <p:spPr>
              <a:xfrm>
                <a:off x="2282037" y="1191788"/>
                <a:ext cx="698500" cy="273050"/>
              </a:xfrm>
              <a:prstGeom prst="roundRect">
                <a:avLst/>
              </a:prstGeom>
              <a:solidFill>
                <a:srgbClr val="F9F3E7"/>
              </a:solidFill>
              <a:ln w="9525"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right"/>
                    </m:oMathParaPr>
                    <m:oMath>
                      <m:r>
                        <a:rPr lang="en-GB" sz="1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GB" sz="1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=−2</m:t>
                      </m:r>
                    </m:oMath>
                  </m:oMathPara>
                </a14:m>
                <a:endParaRPr lang="en-GB" sz="12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33" name="Rectangle: Rounded Corners 32">
                <a:extLst>
                  <a:ext uri="{FF2B5EF4-FFF2-40B4-BE49-F238E27FC236}">
                    <a16:creationId xmlns:a16="http://schemas.microsoft.com/office/drawing/2014/main" id="{6C57B653-FF1C-AE8A-CBA2-BF63E67D2C5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82037" y="1191788"/>
                <a:ext cx="698500" cy="273050"/>
              </a:xfrm>
              <a:prstGeom prst="roundRect">
                <a:avLst/>
              </a:prstGeom>
              <a:blipFill>
                <a:blip r:embed="rId9"/>
                <a:stretch>
                  <a:fillRect/>
                </a:stretch>
              </a:blipFill>
              <a:ln w="9525"/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72DAA2D6-FD39-645F-4CCD-45FBD7D18A63}"/>
              </a:ext>
            </a:extLst>
          </p:cNvPr>
          <p:cNvSpPr/>
          <p:nvPr/>
        </p:nvSpPr>
        <p:spPr>
          <a:xfrm>
            <a:off x="1878967" y="1191788"/>
            <a:ext cx="318476" cy="273050"/>
          </a:xfrm>
          <a:prstGeom prst="roundRect">
            <a:avLst/>
          </a:prstGeom>
          <a:solidFill>
            <a:srgbClr val="F9F3E7"/>
          </a:solidFill>
          <a:ln w="952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5" name="Rectangle: Rounded Corners 34">
                <a:extLst>
                  <a:ext uri="{FF2B5EF4-FFF2-40B4-BE49-F238E27FC236}">
                    <a16:creationId xmlns:a16="http://schemas.microsoft.com/office/drawing/2014/main" id="{108A414B-9941-89D8-A2DB-15586A60DC8E}"/>
                  </a:ext>
                </a:extLst>
              </p:cNvPr>
              <p:cNvSpPr/>
              <p:nvPr/>
            </p:nvSpPr>
            <p:spPr>
              <a:xfrm>
                <a:off x="906588" y="1605814"/>
                <a:ext cx="698500" cy="273050"/>
              </a:xfrm>
              <a:prstGeom prst="roundRect">
                <a:avLst/>
              </a:prstGeom>
              <a:solidFill>
                <a:srgbClr val="F9F3E7"/>
              </a:solidFill>
              <a:ln w="9525"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"/>
                    </m:oMathParaPr>
                    <m:oMath>
                      <m:r>
                        <a:rPr lang="en-GB" sz="1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GB" sz="1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=2</m:t>
                      </m:r>
                    </m:oMath>
                  </m:oMathPara>
                </a14:m>
                <a:endParaRPr lang="en-GB" sz="12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35" name="Rectangle: Rounded Corners 34">
                <a:extLst>
                  <a:ext uri="{FF2B5EF4-FFF2-40B4-BE49-F238E27FC236}">
                    <a16:creationId xmlns:a16="http://schemas.microsoft.com/office/drawing/2014/main" id="{108A414B-9941-89D8-A2DB-15586A60DC8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06588" y="1605814"/>
                <a:ext cx="698500" cy="273050"/>
              </a:xfrm>
              <a:prstGeom prst="roundRect">
                <a:avLst/>
              </a:prstGeom>
              <a:blipFill>
                <a:blip r:embed="rId10"/>
                <a:stretch>
                  <a:fillRect/>
                </a:stretch>
              </a:blipFill>
              <a:ln w="9525"/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6" name="Rectangle: Rounded Corners 35">
            <a:extLst>
              <a:ext uri="{FF2B5EF4-FFF2-40B4-BE49-F238E27FC236}">
                <a16:creationId xmlns:a16="http://schemas.microsoft.com/office/drawing/2014/main" id="{4BA5FF43-82EF-6B85-C566-21800CE47B05}"/>
              </a:ext>
            </a:extLst>
          </p:cNvPr>
          <p:cNvSpPr/>
          <p:nvPr/>
        </p:nvSpPr>
        <p:spPr>
          <a:xfrm>
            <a:off x="503518" y="1605814"/>
            <a:ext cx="318476" cy="273050"/>
          </a:xfrm>
          <a:prstGeom prst="roundRect">
            <a:avLst/>
          </a:prstGeom>
          <a:solidFill>
            <a:srgbClr val="F9F3E7"/>
          </a:solidFill>
          <a:ln w="952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7" name="Rectangle: Rounded Corners 36">
                <a:extLst>
                  <a:ext uri="{FF2B5EF4-FFF2-40B4-BE49-F238E27FC236}">
                    <a16:creationId xmlns:a16="http://schemas.microsoft.com/office/drawing/2014/main" id="{99F8725A-EDBF-F3C8-CA2D-942242D52387}"/>
                  </a:ext>
                </a:extLst>
              </p:cNvPr>
              <p:cNvSpPr/>
              <p:nvPr/>
            </p:nvSpPr>
            <p:spPr>
              <a:xfrm>
                <a:off x="2282037" y="1613463"/>
                <a:ext cx="698500" cy="273050"/>
              </a:xfrm>
              <a:prstGeom prst="roundRect">
                <a:avLst/>
              </a:prstGeom>
              <a:solidFill>
                <a:srgbClr val="F9F3E7"/>
              </a:solidFill>
              <a:ln w="9525"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"/>
                    </m:oMathParaPr>
                    <m:oMath>
                      <m:r>
                        <a:rPr lang="en-GB" sz="1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GB" sz="1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=2</m:t>
                      </m:r>
                    </m:oMath>
                  </m:oMathPara>
                </a14:m>
                <a:endParaRPr lang="en-GB" sz="12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37" name="Rectangle: Rounded Corners 36">
                <a:extLst>
                  <a:ext uri="{FF2B5EF4-FFF2-40B4-BE49-F238E27FC236}">
                    <a16:creationId xmlns:a16="http://schemas.microsoft.com/office/drawing/2014/main" id="{99F8725A-EDBF-F3C8-CA2D-942242D5238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82037" y="1613463"/>
                <a:ext cx="698500" cy="273050"/>
              </a:xfrm>
              <a:prstGeom prst="roundRect">
                <a:avLst/>
              </a:prstGeom>
              <a:blipFill>
                <a:blip r:embed="rId11"/>
                <a:stretch>
                  <a:fillRect/>
                </a:stretch>
              </a:blipFill>
              <a:ln w="9525"/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8" name="Rectangle: Rounded Corners 37">
            <a:extLst>
              <a:ext uri="{FF2B5EF4-FFF2-40B4-BE49-F238E27FC236}">
                <a16:creationId xmlns:a16="http://schemas.microsoft.com/office/drawing/2014/main" id="{28466097-4190-66B0-8690-5A16E704B927}"/>
              </a:ext>
            </a:extLst>
          </p:cNvPr>
          <p:cNvSpPr/>
          <p:nvPr/>
        </p:nvSpPr>
        <p:spPr>
          <a:xfrm>
            <a:off x="1878967" y="1613463"/>
            <a:ext cx="318476" cy="273050"/>
          </a:xfrm>
          <a:prstGeom prst="roundRect">
            <a:avLst/>
          </a:prstGeom>
          <a:solidFill>
            <a:srgbClr val="F9F3E7"/>
          </a:solidFill>
          <a:ln w="952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9" name="Rectangle: Rounded Corners 38">
                <a:extLst>
                  <a:ext uri="{FF2B5EF4-FFF2-40B4-BE49-F238E27FC236}">
                    <a16:creationId xmlns:a16="http://schemas.microsoft.com/office/drawing/2014/main" id="{23E95020-7E41-B424-DDDC-3A9F58A93633}"/>
                  </a:ext>
                </a:extLst>
              </p:cNvPr>
              <p:cNvSpPr/>
              <p:nvPr/>
            </p:nvSpPr>
            <p:spPr>
              <a:xfrm>
                <a:off x="906588" y="2023779"/>
                <a:ext cx="698500" cy="273050"/>
              </a:xfrm>
              <a:prstGeom prst="roundRect">
                <a:avLst/>
              </a:prstGeom>
              <a:solidFill>
                <a:srgbClr val="F9F3E7"/>
              </a:solidFill>
              <a:ln w="9525"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right"/>
                    </m:oMathParaPr>
                    <m:oMath>
                      <m:r>
                        <a:rPr lang="en-GB" sz="1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GB" sz="1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=−6</m:t>
                      </m:r>
                    </m:oMath>
                  </m:oMathPara>
                </a14:m>
                <a:endParaRPr lang="en-GB" sz="12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39" name="Rectangle: Rounded Corners 38">
                <a:extLst>
                  <a:ext uri="{FF2B5EF4-FFF2-40B4-BE49-F238E27FC236}">
                    <a16:creationId xmlns:a16="http://schemas.microsoft.com/office/drawing/2014/main" id="{23E95020-7E41-B424-DDDC-3A9F58A9363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06588" y="2023779"/>
                <a:ext cx="698500" cy="273050"/>
              </a:xfrm>
              <a:prstGeom prst="roundRect">
                <a:avLst/>
              </a:prstGeom>
              <a:blipFill>
                <a:blip r:embed="rId12"/>
                <a:stretch>
                  <a:fillRect/>
                </a:stretch>
              </a:blipFill>
              <a:ln w="9525"/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0" name="Rectangle: Rounded Corners 39">
            <a:extLst>
              <a:ext uri="{FF2B5EF4-FFF2-40B4-BE49-F238E27FC236}">
                <a16:creationId xmlns:a16="http://schemas.microsoft.com/office/drawing/2014/main" id="{31277F4C-9E73-7596-2C46-B3601827978D}"/>
              </a:ext>
            </a:extLst>
          </p:cNvPr>
          <p:cNvSpPr/>
          <p:nvPr/>
        </p:nvSpPr>
        <p:spPr>
          <a:xfrm>
            <a:off x="503518" y="2023779"/>
            <a:ext cx="318476" cy="273050"/>
          </a:xfrm>
          <a:prstGeom prst="roundRect">
            <a:avLst/>
          </a:prstGeom>
          <a:solidFill>
            <a:srgbClr val="F9F3E7"/>
          </a:solidFill>
          <a:ln w="952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1" name="Rectangle: Rounded Corners 40">
                <a:extLst>
                  <a:ext uri="{FF2B5EF4-FFF2-40B4-BE49-F238E27FC236}">
                    <a16:creationId xmlns:a16="http://schemas.microsoft.com/office/drawing/2014/main" id="{06FF44C2-D19C-64E2-D145-0D6F1ADF1F8B}"/>
                  </a:ext>
                </a:extLst>
              </p:cNvPr>
              <p:cNvSpPr/>
              <p:nvPr/>
            </p:nvSpPr>
            <p:spPr>
              <a:xfrm>
                <a:off x="2282037" y="2031428"/>
                <a:ext cx="698500" cy="273050"/>
              </a:xfrm>
              <a:prstGeom prst="roundRect">
                <a:avLst/>
              </a:prstGeom>
              <a:solidFill>
                <a:srgbClr val="F9F3E7"/>
              </a:solidFill>
              <a:ln w="9525"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"/>
                    </m:oMathParaPr>
                    <m:oMath>
                      <m:r>
                        <a:rPr lang="en-GB" sz="1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GB" sz="1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=4</m:t>
                      </m:r>
                    </m:oMath>
                  </m:oMathPara>
                </a14:m>
                <a:endParaRPr lang="en-GB" sz="12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41" name="Rectangle: Rounded Corners 40">
                <a:extLst>
                  <a:ext uri="{FF2B5EF4-FFF2-40B4-BE49-F238E27FC236}">
                    <a16:creationId xmlns:a16="http://schemas.microsoft.com/office/drawing/2014/main" id="{06FF44C2-D19C-64E2-D145-0D6F1ADF1F8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82037" y="2031428"/>
                <a:ext cx="698500" cy="273050"/>
              </a:xfrm>
              <a:prstGeom prst="roundRect">
                <a:avLst/>
              </a:prstGeom>
              <a:blipFill>
                <a:blip r:embed="rId13"/>
                <a:stretch>
                  <a:fillRect/>
                </a:stretch>
              </a:blipFill>
              <a:ln w="9525"/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2" name="Rectangle: Rounded Corners 41">
            <a:extLst>
              <a:ext uri="{FF2B5EF4-FFF2-40B4-BE49-F238E27FC236}">
                <a16:creationId xmlns:a16="http://schemas.microsoft.com/office/drawing/2014/main" id="{BFFA5BB2-9181-F324-32BE-11E466408910}"/>
              </a:ext>
            </a:extLst>
          </p:cNvPr>
          <p:cNvSpPr/>
          <p:nvPr/>
        </p:nvSpPr>
        <p:spPr>
          <a:xfrm>
            <a:off x="1878967" y="2031428"/>
            <a:ext cx="318476" cy="273050"/>
          </a:xfrm>
          <a:prstGeom prst="roundRect">
            <a:avLst/>
          </a:prstGeom>
          <a:solidFill>
            <a:srgbClr val="F9F3E7"/>
          </a:solidFill>
          <a:ln w="952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3" name="Rectangle: Rounded Corners 42">
                <a:extLst>
                  <a:ext uri="{FF2B5EF4-FFF2-40B4-BE49-F238E27FC236}">
                    <a16:creationId xmlns:a16="http://schemas.microsoft.com/office/drawing/2014/main" id="{CEA4F761-6BE5-8F17-041D-8D8D7F9B4877}"/>
                  </a:ext>
                </a:extLst>
              </p:cNvPr>
              <p:cNvSpPr/>
              <p:nvPr/>
            </p:nvSpPr>
            <p:spPr>
              <a:xfrm>
                <a:off x="906588" y="2450223"/>
                <a:ext cx="698500" cy="273050"/>
              </a:xfrm>
              <a:prstGeom prst="roundRect">
                <a:avLst/>
              </a:prstGeom>
              <a:solidFill>
                <a:srgbClr val="F9F3E7"/>
              </a:solidFill>
              <a:ln w="9525"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"/>
                    </m:oMathParaPr>
                    <m:oMath>
                      <m:r>
                        <a:rPr lang="en-GB" sz="1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GB" sz="1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=7</m:t>
                      </m:r>
                    </m:oMath>
                  </m:oMathPara>
                </a14:m>
                <a:endParaRPr lang="en-GB" sz="12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43" name="Rectangle: Rounded Corners 42">
                <a:extLst>
                  <a:ext uri="{FF2B5EF4-FFF2-40B4-BE49-F238E27FC236}">
                    <a16:creationId xmlns:a16="http://schemas.microsoft.com/office/drawing/2014/main" id="{CEA4F761-6BE5-8F17-041D-8D8D7F9B487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06588" y="2450223"/>
                <a:ext cx="698500" cy="273050"/>
              </a:xfrm>
              <a:prstGeom prst="roundRect">
                <a:avLst/>
              </a:prstGeom>
              <a:blipFill>
                <a:blip r:embed="rId14"/>
                <a:stretch>
                  <a:fillRect/>
                </a:stretch>
              </a:blipFill>
              <a:ln w="9525"/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5" name="Rectangle: Rounded Corners 54">
            <a:extLst>
              <a:ext uri="{FF2B5EF4-FFF2-40B4-BE49-F238E27FC236}">
                <a16:creationId xmlns:a16="http://schemas.microsoft.com/office/drawing/2014/main" id="{E713F3AD-5267-89AD-C549-FA63CF657D40}"/>
              </a:ext>
            </a:extLst>
          </p:cNvPr>
          <p:cNvSpPr/>
          <p:nvPr/>
        </p:nvSpPr>
        <p:spPr>
          <a:xfrm>
            <a:off x="503518" y="2450223"/>
            <a:ext cx="318476" cy="273050"/>
          </a:xfrm>
          <a:prstGeom prst="roundRect">
            <a:avLst/>
          </a:prstGeom>
          <a:solidFill>
            <a:srgbClr val="F9F3E7"/>
          </a:solidFill>
          <a:ln w="952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6" name="Rectangle: Rounded Corners 55">
                <a:extLst>
                  <a:ext uri="{FF2B5EF4-FFF2-40B4-BE49-F238E27FC236}">
                    <a16:creationId xmlns:a16="http://schemas.microsoft.com/office/drawing/2014/main" id="{240D6FDD-818A-0C28-23C7-1E2CE33E4C1D}"/>
                  </a:ext>
                </a:extLst>
              </p:cNvPr>
              <p:cNvSpPr/>
              <p:nvPr/>
            </p:nvSpPr>
            <p:spPr>
              <a:xfrm>
                <a:off x="2282037" y="2457872"/>
                <a:ext cx="698500" cy="273050"/>
              </a:xfrm>
              <a:prstGeom prst="roundRect">
                <a:avLst/>
              </a:prstGeom>
              <a:solidFill>
                <a:srgbClr val="F9F3E7"/>
              </a:solidFill>
              <a:ln w="9525"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right"/>
                    </m:oMathParaPr>
                    <m:oMath>
                      <m:r>
                        <a:rPr lang="en-GB" sz="1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GB" sz="1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=−6</m:t>
                      </m:r>
                    </m:oMath>
                  </m:oMathPara>
                </a14:m>
                <a:endParaRPr lang="en-GB" sz="12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56" name="Rectangle: Rounded Corners 55">
                <a:extLst>
                  <a:ext uri="{FF2B5EF4-FFF2-40B4-BE49-F238E27FC236}">
                    <a16:creationId xmlns:a16="http://schemas.microsoft.com/office/drawing/2014/main" id="{240D6FDD-818A-0C28-23C7-1E2CE33E4C1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82037" y="2457872"/>
                <a:ext cx="698500" cy="273050"/>
              </a:xfrm>
              <a:prstGeom prst="roundRect">
                <a:avLst/>
              </a:prstGeom>
              <a:blipFill>
                <a:blip r:embed="rId15"/>
                <a:stretch>
                  <a:fillRect/>
                </a:stretch>
              </a:blipFill>
              <a:ln w="9525"/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9" name="Rectangle: Rounded Corners 58">
            <a:extLst>
              <a:ext uri="{FF2B5EF4-FFF2-40B4-BE49-F238E27FC236}">
                <a16:creationId xmlns:a16="http://schemas.microsoft.com/office/drawing/2014/main" id="{6ED4402D-73AA-C557-9D16-4CD1D7F2E86E}"/>
              </a:ext>
            </a:extLst>
          </p:cNvPr>
          <p:cNvSpPr/>
          <p:nvPr/>
        </p:nvSpPr>
        <p:spPr>
          <a:xfrm>
            <a:off x="1878967" y="2457872"/>
            <a:ext cx="318476" cy="273050"/>
          </a:xfrm>
          <a:prstGeom prst="roundRect">
            <a:avLst/>
          </a:prstGeom>
          <a:solidFill>
            <a:srgbClr val="F9F3E7"/>
          </a:solidFill>
          <a:ln w="952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1" name="Rectangle: Rounded Corners 60">
                <a:extLst>
                  <a:ext uri="{FF2B5EF4-FFF2-40B4-BE49-F238E27FC236}">
                    <a16:creationId xmlns:a16="http://schemas.microsoft.com/office/drawing/2014/main" id="{78E4A293-F5BE-63B2-2136-F820CD29FAAD}"/>
                  </a:ext>
                </a:extLst>
              </p:cNvPr>
              <p:cNvSpPr/>
              <p:nvPr/>
            </p:nvSpPr>
            <p:spPr>
              <a:xfrm>
                <a:off x="906588" y="2884251"/>
                <a:ext cx="698500" cy="273050"/>
              </a:xfrm>
              <a:prstGeom prst="roundRect">
                <a:avLst/>
              </a:prstGeom>
              <a:solidFill>
                <a:srgbClr val="F9F3E7"/>
              </a:solidFill>
              <a:ln w="9525"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"/>
                    </m:oMathParaPr>
                    <m:oMath>
                      <m:r>
                        <a:rPr lang="en-GB" sz="1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GB" sz="1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=4</m:t>
                      </m:r>
                    </m:oMath>
                  </m:oMathPara>
                </a14:m>
                <a:endParaRPr lang="en-GB" sz="12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61" name="Rectangle: Rounded Corners 60">
                <a:extLst>
                  <a:ext uri="{FF2B5EF4-FFF2-40B4-BE49-F238E27FC236}">
                    <a16:creationId xmlns:a16="http://schemas.microsoft.com/office/drawing/2014/main" id="{78E4A293-F5BE-63B2-2136-F820CD29FAA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06588" y="2884251"/>
                <a:ext cx="698500" cy="273050"/>
              </a:xfrm>
              <a:prstGeom prst="roundRect">
                <a:avLst/>
              </a:prstGeom>
              <a:blipFill>
                <a:blip r:embed="rId16"/>
                <a:stretch>
                  <a:fillRect/>
                </a:stretch>
              </a:blipFill>
              <a:ln w="9525"/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2" name="Rectangle: Rounded Corners 61">
            <a:extLst>
              <a:ext uri="{FF2B5EF4-FFF2-40B4-BE49-F238E27FC236}">
                <a16:creationId xmlns:a16="http://schemas.microsoft.com/office/drawing/2014/main" id="{E4660CED-274F-11B2-BCE9-2650FAC13E24}"/>
              </a:ext>
            </a:extLst>
          </p:cNvPr>
          <p:cNvSpPr/>
          <p:nvPr/>
        </p:nvSpPr>
        <p:spPr>
          <a:xfrm>
            <a:off x="503518" y="2884251"/>
            <a:ext cx="318476" cy="273050"/>
          </a:xfrm>
          <a:prstGeom prst="roundRect">
            <a:avLst/>
          </a:prstGeom>
          <a:solidFill>
            <a:srgbClr val="F9F3E7"/>
          </a:solidFill>
          <a:ln w="952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3" name="Rectangle: Rounded Corners 62">
                <a:extLst>
                  <a:ext uri="{FF2B5EF4-FFF2-40B4-BE49-F238E27FC236}">
                    <a16:creationId xmlns:a16="http://schemas.microsoft.com/office/drawing/2014/main" id="{0B0FED22-5C9E-72B4-95CB-6D6307E6757E}"/>
                  </a:ext>
                </a:extLst>
              </p:cNvPr>
              <p:cNvSpPr/>
              <p:nvPr/>
            </p:nvSpPr>
            <p:spPr>
              <a:xfrm>
                <a:off x="2282037" y="2891900"/>
                <a:ext cx="698500" cy="273050"/>
              </a:xfrm>
              <a:prstGeom prst="roundRect">
                <a:avLst/>
              </a:prstGeom>
              <a:solidFill>
                <a:srgbClr val="F9F3E7"/>
              </a:solidFill>
              <a:ln w="9525"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"/>
                    </m:oMathParaPr>
                    <m:oMath>
                      <m:r>
                        <a:rPr lang="en-GB" sz="1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GB" sz="1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=7</m:t>
                      </m:r>
                    </m:oMath>
                  </m:oMathPara>
                </a14:m>
                <a:endParaRPr lang="en-GB" sz="12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63" name="Rectangle: Rounded Corners 62">
                <a:extLst>
                  <a:ext uri="{FF2B5EF4-FFF2-40B4-BE49-F238E27FC236}">
                    <a16:creationId xmlns:a16="http://schemas.microsoft.com/office/drawing/2014/main" id="{0B0FED22-5C9E-72B4-95CB-6D6307E6757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82037" y="2891900"/>
                <a:ext cx="698500" cy="273050"/>
              </a:xfrm>
              <a:prstGeom prst="roundRect">
                <a:avLst/>
              </a:prstGeom>
              <a:blipFill>
                <a:blip r:embed="rId17"/>
                <a:stretch>
                  <a:fillRect/>
                </a:stretch>
              </a:blipFill>
              <a:ln w="9525"/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4" name="Rectangle: Rounded Corners 63">
            <a:extLst>
              <a:ext uri="{FF2B5EF4-FFF2-40B4-BE49-F238E27FC236}">
                <a16:creationId xmlns:a16="http://schemas.microsoft.com/office/drawing/2014/main" id="{3E515E61-01CD-58E1-12D0-C0DFC589DE64}"/>
              </a:ext>
            </a:extLst>
          </p:cNvPr>
          <p:cNvSpPr/>
          <p:nvPr/>
        </p:nvSpPr>
        <p:spPr>
          <a:xfrm>
            <a:off x="1878967" y="2891900"/>
            <a:ext cx="318476" cy="273050"/>
          </a:xfrm>
          <a:prstGeom prst="roundRect">
            <a:avLst/>
          </a:prstGeom>
          <a:solidFill>
            <a:srgbClr val="F9F3E7"/>
          </a:solidFill>
          <a:ln w="952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00" dirty="0">
              <a:solidFill>
                <a:srgbClr val="FF0000"/>
              </a:solidFill>
            </a:endParaRPr>
          </a:p>
        </p:txBody>
      </p:sp>
      <p:cxnSp>
        <p:nvCxnSpPr>
          <p:cNvPr id="65" name="Straight Connector 64">
            <a:extLst>
              <a:ext uri="{FF2B5EF4-FFF2-40B4-BE49-F238E27FC236}">
                <a16:creationId xmlns:a16="http://schemas.microsoft.com/office/drawing/2014/main" id="{721B363F-4F57-1B14-B7F1-EE557B2D3C13}"/>
              </a:ext>
            </a:extLst>
          </p:cNvPr>
          <p:cNvCxnSpPr>
            <a:cxnSpLocks/>
          </p:cNvCxnSpPr>
          <p:nvPr/>
        </p:nvCxnSpPr>
        <p:spPr>
          <a:xfrm flipH="1">
            <a:off x="3984667" y="2498906"/>
            <a:ext cx="259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>
            <a:extLst>
              <a:ext uri="{FF2B5EF4-FFF2-40B4-BE49-F238E27FC236}">
                <a16:creationId xmlns:a16="http://schemas.microsoft.com/office/drawing/2014/main" id="{349D2F8B-C2D5-CFA1-89B4-AEBF22909608}"/>
              </a:ext>
            </a:extLst>
          </p:cNvPr>
          <p:cNvCxnSpPr>
            <a:cxnSpLocks/>
          </p:cNvCxnSpPr>
          <p:nvPr/>
        </p:nvCxnSpPr>
        <p:spPr>
          <a:xfrm flipH="1">
            <a:off x="3988670" y="1529320"/>
            <a:ext cx="259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>
            <a:extLst>
              <a:ext uri="{FF2B5EF4-FFF2-40B4-BE49-F238E27FC236}">
                <a16:creationId xmlns:a16="http://schemas.microsoft.com/office/drawing/2014/main" id="{8664272D-DC18-9E5A-51D1-702A7669882B}"/>
              </a:ext>
            </a:extLst>
          </p:cNvPr>
          <p:cNvCxnSpPr>
            <a:cxnSpLocks/>
          </p:cNvCxnSpPr>
          <p:nvPr/>
        </p:nvCxnSpPr>
        <p:spPr>
          <a:xfrm flipH="1">
            <a:off x="3996391" y="1036951"/>
            <a:ext cx="259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>
            <a:extLst>
              <a:ext uri="{FF2B5EF4-FFF2-40B4-BE49-F238E27FC236}">
                <a16:creationId xmlns:a16="http://schemas.microsoft.com/office/drawing/2014/main" id="{60470C11-8398-818C-0C6A-D73CE3C52358}"/>
              </a:ext>
            </a:extLst>
          </p:cNvPr>
          <p:cNvCxnSpPr>
            <a:cxnSpLocks/>
          </p:cNvCxnSpPr>
          <p:nvPr/>
        </p:nvCxnSpPr>
        <p:spPr>
          <a:xfrm flipV="1">
            <a:off x="4326141" y="880191"/>
            <a:ext cx="0" cy="259408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Straight Connector 73">
            <a:extLst>
              <a:ext uri="{FF2B5EF4-FFF2-40B4-BE49-F238E27FC236}">
                <a16:creationId xmlns:a16="http://schemas.microsoft.com/office/drawing/2014/main" id="{D3C6C059-8087-6901-D769-CA41D7E539CA}"/>
              </a:ext>
            </a:extLst>
          </p:cNvPr>
          <p:cNvCxnSpPr>
            <a:cxnSpLocks/>
          </p:cNvCxnSpPr>
          <p:nvPr/>
        </p:nvCxnSpPr>
        <p:spPr>
          <a:xfrm flipV="1">
            <a:off x="5933113" y="871776"/>
            <a:ext cx="0" cy="259408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Connector 74">
            <a:extLst>
              <a:ext uri="{FF2B5EF4-FFF2-40B4-BE49-F238E27FC236}">
                <a16:creationId xmlns:a16="http://schemas.microsoft.com/office/drawing/2014/main" id="{D5977073-3EB7-3CD0-D582-D824C2D6499B}"/>
              </a:ext>
            </a:extLst>
          </p:cNvPr>
          <p:cNvCxnSpPr>
            <a:cxnSpLocks/>
          </p:cNvCxnSpPr>
          <p:nvPr/>
        </p:nvCxnSpPr>
        <p:spPr>
          <a:xfrm flipV="1">
            <a:off x="6410079" y="871776"/>
            <a:ext cx="0" cy="259408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Straight Connector 82">
            <a:extLst>
              <a:ext uri="{FF2B5EF4-FFF2-40B4-BE49-F238E27FC236}">
                <a16:creationId xmlns:a16="http://schemas.microsoft.com/office/drawing/2014/main" id="{C3628484-0521-EA29-12DB-F19050EF9745}"/>
              </a:ext>
            </a:extLst>
          </p:cNvPr>
          <p:cNvCxnSpPr>
            <a:cxnSpLocks/>
          </p:cNvCxnSpPr>
          <p:nvPr/>
        </p:nvCxnSpPr>
        <p:spPr>
          <a:xfrm flipV="1">
            <a:off x="5610470" y="865914"/>
            <a:ext cx="0" cy="259408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Straight Connector 83">
            <a:extLst>
              <a:ext uri="{FF2B5EF4-FFF2-40B4-BE49-F238E27FC236}">
                <a16:creationId xmlns:a16="http://schemas.microsoft.com/office/drawing/2014/main" id="{AB964F53-A7EA-1BB4-DED4-D9D09FB3A26F}"/>
              </a:ext>
            </a:extLst>
          </p:cNvPr>
          <p:cNvCxnSpPr>
            <a:cxnSpLocks/>
          </p:cNvCxnSpPr>
          <p:nvPr/>
        </p:nvCxnSpPr>
        <p:spPr>
          <a:xfrm flipH="1">
            <a:off x="3984667" y="1857567"/>
            <a:ext cx="259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85" name="TextBox 84">
                <a:extLst>
                  <a:ext uri="{FF2B5EF4-FFF2-40B4-BE49-F238E27FC236}">
                    <a16:creationId xmlns:a16="http://schemas.microsoft.com/office/drawing/2014/main" id="{50D3B812-45A5-AEC5-1F7A-69AC068D1442}"/>
                  </a:ext>
                </a:extLst>
              </p:cNvPr>
              <p:cNvSpPr txBox="1"/>
              <p:nvPr/>
            </p:nvSpPr>
            <p:spPr>
              <a:xfrm>
                <a:off x="3783327" y="1322735"/>
                <a:ext cx="31451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>
                      <m:r>
                        <m:rPr>
                          <m:sty m:val="p"/>
                        </m:rPr>
                        <a:rPr lang="en-GB" sz="1200" b="0" i="0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B</m:t>
                      </m:r>
                    </m:oMath>
                  </m:oMathPara>
                </a14:m>
                <a:endParaRPr lang="en-GB" sz="12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85" name="TextBox 84">
                <a:extLst>
                  <a:ext uri="{FF2B5EF4-FFF2-40B4-BE49-F238E27FC236}">
                    <a16:creationId xmlns:a16="http://schemas.microsoft.com/office/drawing/2014/main" id="{50D3B812-45A5-AEC5-1F7A-69AC068D144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83327" y="1322735"/>
                <a:ext cx="314510" cy="369332"/>
              </a:xfrm>
              <a:prstGeom prst="rect">
                <a:avLst/>
              </a:prstGeom>
              <a:blipFill>
                <a:blip r:embed="rId1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6" name="TextBox 85">
                <a:extLst>
                  <a:ext uri="{FF2B5EF4-FFF2-40B4-BE49-F238E27FC236}">
                    <a16:creationId xmlns:a16="http://schemas.microsoft.com/office/drawing/2014/main" id="{6BD62BB7-BFCC-AAB5-F8BD-B73E50931932}"/>
                  </a:ext>
                </a:extLst>
              </p:cNvPr>
              <p:cNvSpPr txBox="1"/>
              <p:nvPr/>
            </p:nvSpPr>
            <p:spPr>
              <a:xfrm>
                <a:off x="3783327" y="1657519"/>
                <a:ext cx="30649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>
                      <m:r>
                        <m:rPr>
                          <m:sty m:val="p"/>
                        </m:rPr>
                        <a:rPr lang="en-GB" sz="1200" b="0" i="0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C</m:t>
                      </m:r>
                    </m:oMath>
                  </m:oMathPara>
                </a14:m>
                <a:endParaRPr lang="en-GB" sz="12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86" name="TextBox 85">
                <a:extLst>
                  <a:ext uri="{FF2B5EF4-FFF2-40B4-BE49-F238E27FC236}">
                    <a16:creationId xmlns:a16="http://schemas.microsoft.com/office/drawing/2014/main" id="{6BD62BB7-BFCC-AAB5-F8BD-B73E5093193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83327" y="1657519"/>
                <a:ext cx="306494" cy="369332"/>
              </a:xfrm>
              <a:prstGeom prst="rect">
                <a:avLst/>
              </a:prstGeom>
              <a:blipFill>
                <a:blip r:embed="rId1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7" name="TextBox 86">
                <a:extLst>
                  <a:ext uri="{FF2B5EF4-FFF2-40B4-BE49-F238E27FC236}">
                    <a16:creationId xmlns:a16="http://schemas.microsoft.com/office/drawing/2014/main" id="{9DB4AFC8-47C4-BE84-08B2-058BF018FB1A}"/>
                  </a:ext>
                </a:extLst>
              </p:cNvPr>
              <p:cNvSpPr txBox="1"/>
              <p:nvPr/>
            </p:nvSpPr>
            <p:spPr>
              <a:xfrm>
                <a:off x="3777550" y="2296979"/>
                <a:ext cx="32252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>
                      <m:r>
                        <m:rPr>
                          <m:sty m:val="p"/>
                        </m:rPr>
                        <a:rPr lang="en-GB" sz="1200" b="0" i="0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D</m:t>
                      </m:r>
                    </m:oMath>
                  </m:oMathPara>
                </a14:m>
                <a:endParaRPr lang="en-GB" sz="12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87" name="TextBox 86">
                <a:extLst>
                  <a:ext uri="{FF2B5EF4-FFF2-40B4-BE49-F238E27FC236}">
                    <a16:creationId xmlns:a16="http://schemas.microsoft.com/office/drawing/2014/main" id="{9DB4AFC8-47C4-BE84-08B2-058BF018FB1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77550" y="2296979"/>
                <a:ext cx="322524" cy="369332"/>
              </a:xfrm>
              <a:prstGeom prst="rect">
                <a:avLst/>
              </a:prstGeom>
              <a:blipFill>
                <a:blip r:embed="rId2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8" name="TextBox 87">
                <a:extLst>
                  <a:ext uri="{FF2B5EF4-FFF2-40B4-BE49-F238E27FC236}">
                    <a16:creationId xmlns:a16="http://schemas.microsoft.com/office/drawing/2014/main" id="{01F68C0E-53FA-6F16-97F3-D0076375EE0B}"/>
                  </a:ext>
                </a:extLst>
              </p:cNvPr>
              <p:cNvSpPr txBox="1"/>
              <p:nvPr/>
            </p:nvSpPr>
            <p:spPr>
              <a:xfrm>
                <a:off x="3773448" y="2931098"/>
                <a:ext cx="30809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>
                      <m:r>
                        <m:rPr>
                          <m:sty m:val="p"/>
                        </m:rPr>
                        <a:rPr lang="en-GB" sz="1200" b="0" i="0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E</m:t>
                      </m:r>
                    </m:oMath>
                  </m:oMathPara>
                </a14:m>
                <a:endParaRPr lang="en-GB" sz="12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88" name="TextBox 87">
                <a:extLst>
                  <a:ext uri="{FF2B5EF4-FFF2-40B4-BE49-F238E27FC236}">
                    <a16:creationId xmlns:a16="http://schemas.microsoft.com/office/drawing/2014/main" id="{01F68C0E-53FA-6F16-97F3-D0076375EE0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73448" y="2931098"/>
                <a:ext cx="308098" cy="369332"/>
              </a:xfrm>
              <a:prstGeom prst="rect">
                <a:avLst/>
              </a:prstGeom>
              <a:blipFill>
                <a:blip r:embed="rId2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9" name="TextBox 88">
                <a:extLst>
                  <a:ext uri="{FF2B5EF4-FFF2-40B4-BE49-F238E27FC236}">
                    <a16:creationId xmlns:a16="http://schemas.microsoft.com/office/drawing/2014/main" id="{E5FF4577-DBD2-D776-73AD-779CBA5B4809}"/>
                  </a:ext>
                </a:extLst>
              </p:cNvPr>
              <p:cNvSpPr txBox="1"/>
              <p:nvPr/>
            </p:nvSpPr>
            <p:spPr>
              <a:xfrm>
                <a:off x="4208450" y="587864"/>
                <a:ext cx="30328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>
                      <m:r>
                        <m:rPr>
                          <m:sty m:val="p"/>
                        </m:rPr>
                        <a:rPr lang="en-GB" sz="1200" b="0" i="0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F</m:t>
                      </m:r>
                    </m:oMath>
                  </m:oMathPara>
                </a14:m>
                <a:endParaRPr lang="en-GB" sz="12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89" name="TextBox 88">
                <a:extLst>
                  <a:ext uri="{FF2B5EF4-FFF2-40B4-BE49-F238E27FC236}">
                    <a16:creationId xmlns:a16="http://schemas.microsoft.com/office/drawing/2014/main" id="{E5FF4577-DBD2-D776-73AD-779CBA5B480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08450" y="587864"/>
                <a:ext cx="303288" cy="369332"/>
              </a:xfrm>
              <a:prstGeom prst="rect">
                <a:avLst/>
              </a:prstGeom>
              <a:blipFill>
                <a:blip r:embed="rId2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0" name="TextBox 89">
                <a:extLst>
                  <a:ext uri="{FF2B5EF4-FFF2-40B4-BE49-F238E27FC236}">
                    <a16:creationId xmlns:a16="http://schemas.microsoft.com/office/drawing/2014/main" id="{4941E031-D7E3-5246-DCB3-C86AD70FEE2D}"/>
                  </a:ext>
                </a:extLst>
              </p:cNvPr>
              <p:cNvSpPr txBox="1"/>
              <p:nvPr/>
            </p:nvSpPr>
            <p:spPr>
              <a:xfrm>
                <a:off x="4827409" y="581891"/>
                <a:ext cx="322845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>
                      <m:r>
                        <m:rPr>
                          <m:sty m:val="p"/>
                        </m:rPr>
                        <a:rPr lang="en-GB" sz="12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G</m:t>
                      </m:r>
                    </m:oMath>
                  </m:oMathPara>
                </a14:m>
                <a:endParaRPr lang="en-GB" sz="12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90" name="TextBox 89">
                <a:extLst>
                  <a:ext uri="{FF2B5EF4-FFF2-40B4-BE49-F238E27FC236}">
                    <a16:creationId xmlns:a16="http://schemas.microsoft.com/office/drawing/2014/main" id="{4941E031-D7E3-5246-DCB3-C86AD70FEE2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27409" y="581891"/>
                <a:ext cx="322845" cy="369332"/>
              </a:xfrm>
              <a:prstGeom prst="rect">
                <a:avLst/>
              </a:prstGeom>
              <a:blipFill>
                <a:blip r:embed="rId2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1" name="TextBox 90">
                <a:extLst>
                  <a:ext uri="{FF2B5EF4-FFF2-40B4-BE49-F238E27FC236}">
                    <a16:creationId xmlns:a16="http://schemas.microsoft.com/office/drawing/2014/main" id="{D4AB0529-EDBE-2BE8-F0E0-E02F221EFCF9}"/>
                  </a:ext>
                </a:extLst>
              </p:cNvPr>
              <p:cNvSpPr txBox="1"/>
              <p:nvPr/>
            </p:nvSpPr>
            <p:spPr>
              <a:xfrm>
                <a:off x="5471630" y="576029"/>
                <a:ext cx="32573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>
                      <m:r>
                        <m:rPr>
                          <m:sty m:val="p"/>
                        </m:rPr>
                        <a:rPr lang="en-GB" sz="12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H</m:t>
                      </m:r>
                    </m:oMath>
                  </m:oMathPara>
                </a14:m>
                <a:endParaRPr lang="en-GB" sz="12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91" name="TextBox 90">
                <a:extLst>
                  <a:ext uri="{FF2B5EF4-FFF2-40B4-BE49-F238E27FC236}">
                    <a16:creationId xmlns:a16="http://schemas.microsoft.com/office/drawing/2014/main" id="{D4AB0529-EDBE-2BE8-F0E0-E02F221EFCF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71630" y="576029"/>
                <a:ext cx="325730" cy="369332"/>
              </a:xfrm>
              <a:prstGeom prst="rect">
                <a:avLst/>
              </a:prstGeom>
              <a:blipFill>
                <a:blip r:embed="rId2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2" name="TextBox 91">
                <a:extLst>
                  <a:ext uri="{FF2B5EF4-FFF2-40B4-BE49-F238E27FC236}">
                    <a16:creationId xmlns:a16="http://schemas.microsoft.com/office/drawing/2014/main" id="{EB07D371-EF56-8E47-ECC7-2C85F3DF3290}"/>
                  </a:ext>
                </a:extLst>
              </p:cNvPr>
              <p:cNvSpPr txBox="1"/>
              <p:nvPr/>
            </p:nvSpPr>
            <p:spPr>
              <a:xfrm>
                <a:off x="5823868" y="582002"/>
                <a:ext cx="26962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>
                      <m:r>
                        <m:rPr>
                          <m:sty m:val="p"/>
                        </m:rPr>
                        <a:rPr lang="en-GB" sz="12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I</m:t>
                      </m:r>
                    </m:oMath>
                  </m:oMathPara>
                </a14:m>
                <a:endParaRPr lang="en-GB" sz="12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92" name="TextBox 91">
                <a:extLst>
                  <a:ext uri="{FF2B5EF4-FFF2-40B4-BE49-F238E27FC236}">
                    <a16:creationId xmlns:a16="http://schemas.microsoft.com/office/drawing/2014/main" id="{EB07D371-EF56-8E47-ECC7-2C85F3DF329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23868" y="582002"/>
                <a:ext cx="269626" cy="369332"/>
              </a:xfrm>
              <a:prstGeom prst="rect">
                <a:avLst/>
              </a:prstGeom>
              <a:blipFill>
                <a:blip r:embed="rId2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3" name="TextBox 92">
                <a:extLst>
                  <a:ext uri="{FF2B5EF4-FFF2-40B4-BE49-F238E27FC236}">
                    <a16:creationId xmlns:a16="http://schemas.microsoft.com/office/drawing/2014/main" id="{93260317-B658-1849-5FDE-8574515BAF07}"/>
                  </a:ext>
                </a:extLst>
              </p:cNvPr>
              <p:cNvSpPr txBox="1"/>
              <p:nvPr/>
            </p:nvSpPr>
            <p:spPr>
              <a:xfrm>
                <a:off x="6306910" y="573693"/>
                <a:ext cx="26642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>
                      <m:r>
                        <m:rPr>
                          <m:sty m:val="p"/>
                        </m:rPr>
                        <a:rPr lang="en-GB" sz="12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J</m:t>
                      </m:r>
                    </m:oMath>
                  </m:oMathPara>
                </a14:m>
                <a:endParaRPr lang="en-GB" sz="12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93" name="TextBox 92">
                <a:extLst>
                  <a:ext uri="{FF2B5EF4-FFF2-40B4-BE49-F238E27FC236}">
                    <a16:creationId xmlns:a16="http://schemas.microsoft.com/office/drawing/2014/main" id="{93260317-B658-1849-5FDE-8574515BAF0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06910" y="573693"/>
                <a:ext cx="266420" cy="369332"/>
              </a:xfrm>
              <a:prstGeom prst="rect">
                <a:avLst/>
              </a:prstGeom>
              <a:blipFill>
                <a:blip r:embed="rId2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8" name="TextBox 97">
                <a:extLst>
                  <a:ext uri="{FF2B5EF4-FFF2-40B4-BE49-F238E27FC236}">
                    <a16:creationId xmlns:a16="http://schemas.microsoft.com/office/drawing/2014/main" id="{6BE730CB-D58B-6F2B-9C33-57239504F30A}"/>
                  </a:ext>
                </a:extLst>
              </p:cNvPr>
              <p:cNvSpPr txBox="1"/>
              <p:nvPr/>
            </p:nvSpPr>
            <p:spPr>
              <a:xfrm>
                <a:off x="194701" y="4698611"/>
                <a:ext cx="4003532" cy="8947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GB" sz="1200" b="1" dirty="0"/>
                  <a:t>7.</a:t>
                </a:r>
                <a:r>
                  <a:rPr lang="en-GB" sz="1200" dirty="0"/>
                  <a:t>   </a:t>
                </a:r>
                <a:r>
                  <a:rPr lang="en-GB" sz="1200" b="1" dirty="0"/>
                  <a:t>a)</a:t>
                </a:r>
                <a:r>
                  <a:rPr lang="en-GB" sz="1200" dirty="0"/>
                  <a:t> On the coordinate grid, draw the line </a:t>
                </a:r>
                <a14:m>
                  <m:oMath xmlns:m="http://schemas.openxmlformats.org/officeDocument/2006/math">
                    <m:r>
                      <a:rPr lang="en-GB" sz="1200" i="1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GB" sz="1200" i="1">
                        <a:latin typeface="Cambria Math" panose="02040503050406030204" pitchFamily="18" charset="0"/>
                      </a:rPr>
                      <m:t>=−1</m:t>
                    </m:r>
                  </m:oMath>
                </a14:m>
                <a:endParaRPr lang="en-GB" sz="1200" dirty="0"/>
              </a:p>
              <a:p>
                <a:pPr>
                  <a:lnSpc>
                    <a:spcPct val="150000"/>
                  </a:lnSpc>
                </a:pPr>
                <a:r>
                  <a:rPr lang="en-GB" sz="1200" dirty="0"/>
                  <a:t>      </a:t>
                </a:r>
                <a:r>
                  <a:rPr lang="en-GB" sz="1200" b="1" dirty="0"/>
                  <a:t>b)</a:t>
                </a:r>
                <a:r>
                  <a:rPr lang="en-GB" sz="1200" dirty="0"/>
                  <a:t> On the coordinate grid, draw the line </a:t>
                </a:r>
                <a14:m>
                  <m:oMath xmlns:m="http://schemas.openxmlformats.org/officeDocument/2006/math">
                    <m:r>
                      <a:rPr lang="en-GB" sz="1200" b="0" i="1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GB" sz="1200" b="0" i="1" smtClean="0">
                        <a:latin typeface="Cambria Math" panose="02040503050406030204" pitchFamily="18" charset="0"/>
                      </a:rPr>
                      <m:t>=3</m:t>
                    </m:r>
                  </m:oMath>
                </a14:m>
                <a:endParaRPr lang="en-GB" sz="1200" dirty="0"/>
              </a:p>
              <a:p>
                <a:pPr>
                  <a:lnSpc>
                    <a:spcPct val="150000"/>
                  </a:lnSpc>
                </a:pPr>
                <a:r>
                  <a:rPr lang="en-GB" sz="1200" dirty="0"/>
                  <a:t>      </a:t>
                </a:r>
                <a:r>
                  <a:rPr lang="en-GB" sz="1200" b="1" dirty="0"/>
                  <a:t>c)</a:t>
                </a:r>
                <a:r>
                  <a:rPr lang="en-GB" sz="1200" dirty="0"/>
                  <a:t> State the coordinate where there two lines intersect</a:t>
                </a:r>
              </a:p>
            </p:txBody>
          </p:sp>
        </mc:Choice>
        <mc:Fallback xmlns="">
          <p:sp>
            <p:nvSpPr>
              <p:cNvPr id="98" name="TextBox 97">
                <a:extLst>
                  <a:ext uri="{FF2B5EF4-FFF2-40B4-BE49-F238E27FC236}">
                    <a16:creationId xmlns:a16="http://schemas.microsoft.com/office/drawing/2014/main" id="{6BE730CB-D58B-6F2B-9C33-57239504F30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4701" y="4698611"/>
                <a:ext cx="4003532" cy="894732"/>
              </a:xfrm>
              <a:prstGeom prst="rect">
                <a:avLst/>
              </a:prstGeom>
              <a:blipFill>
                <a:blip r:embed="rId27"/>
                <a:stretch>
                  <a:fillRect l="-152" b="-4762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02" name="Straight Connector 101">
            <a:extLst>
              <a:ext uri="{FF2B5EF4-FFF2-40B4-BE49-F238E27FC236}">
                <a16:creationId xmlns:a16="http://schemas.microsoft.com/office/drawing/2014/main" id="{BCB27696-2DB2-BF92-691E-B4021EC92E47}"/>
              </a:ext>
            </a:extLst>
          </p:cNvPr>
          <p:cNvCxnSpPr>
            <a:cxnSpLocks/>
          </p:cNvCxnSpPr>
          <p:nvPr/>
        </p:nvCxnSpPr>
        <p:spPr>
          <a:xfrm flipH="1">
            <a:off x="201849" y="7024774"/>
            <a:ext cx="6480000" cy="0"/>
          </a:xfrm>
          <a:prstGeom prst="line">
            <a:avLst/>
          </a:prstGeom>
          <a:ln>
            <a:solidFill>
              <a:schemeClr val="tx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79" name="TextBox 78">
                <a:extLst>
                  <a:ext uri="{FF2B5EF4-FFF2-40B4-BE49-F238E27FC236}">
                    <a16:creationId xmlns:a16="http://schemas.microsoft.com/office/drawing/2014/main" id="{119B69D7-DBA5-E051-0BA5-2739D555F543}"/>
                  </a:ext>
                </a:extLst>
              </p:cNvPr>
              <p:cNvSpPr txBox="1"/>
              <p:nvPr/>
            </p:nvSpPr>
            <p:spPr>
              <a:xfrm>
                <a:off x="5592334" y="7016626"/>
                <a:ext cx="32092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>
                      <m:r>
                        <m:rPr>
                          <m:sty m:val="p"/>
                        </m:rPr>
                        <a:rPr lang="en-GB" sz="1200" b="0" i="0" dirty="0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</a:rPr>
                        <m:t>Q</m:t>
                      </m:r>
                    </m:oMath>
                  </m:oMathPara>
                </a14:m>
                <a:endParaRPr lang="en-GB" sz="1200" dirty="0">
                  <a:solidFill>
                    <a:srgbClr val="00B050"/>
                  </a:solidFill>
                </a:endParaRPr>
              </a:p>
            </p:txBody>
          </p:sp>
        </mc:Choice>
        <mc:Fallback xmlns="">
          <p:sp>
            <p:nvSpPr>
              <p:cNvPr id="79" name="TextBox 78">
                <a:extLst>
                  <a:ext uri="{FF2B5EF4-FFF2-40B4-BE49-F238E27FC236}">
                    <a16:creationId xmlns:a16="http://schemas.microsoft.com/office/drawing/2014/main" id="{119B69D7-DBA5-E051-0BA5-2739D555F54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92334" y="7016626"/>
                <a:ext cx="320922" cy="369332"/>
              </a:xfrm>
              <a:prstGeom prst="rect">
                <a:avLst/>
              </a:prstGeom>
              <a:blipFill>
                <a:blip r:embed="rId2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4" name="Rectangle: Rounded Corners 103">
                <a:extLst>
                  <a:ext uri="{FF2B5EF4-FFF2-40B4-BE49-F238E27FC236}">
                    <a16:creationId xmlns:a16="http://schemas.microsoft.com/office/drawing/2014/main" id="{32A30B74-CDE2-E6B2-24B3-D8C0D2462DF7}"/>
                  </a:ext>
                </a:extLst>
              </p:cNvPr>
              <p:cNvSpPr/>
              <p:nvPr/>
            </p:nvSpPr>
            <p:spPr>
              <a:xfrm>
                <a:off x="1158631" y="7671762"/>
                <a:ext cx="786825" cy="273050"/>
              </a:xfrm>
              <a:prstGeom prst="roundRect">
                <a:avLst/>
              </a:prstGeom>
              <a:solidFill>
                <a:srgbClr val="F9F3E7"/>
              </a:solidFill>
              <a:ln w="9525"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"/>
                    </m:oMathParaPr>
                    <m:oMath>
                      <m:r>
                        <a:rPr lang="en-GB" sz="1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GB" sz="1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=13</m:t>
                      </m:r>
                    </m:oMath>
                  </m:oMathPara>
                </a14:m>
                <a:endParaRPr lang="en-GB" sz="12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04" name="Rectangle: Rounded Corners 103">
                <a:extLst>
                  <a:ext uri="{FF2B5EF4-FFF2-40B4-BE49-F238E27FC236}">
                    <a16:creationId xmlns:a16="http://schemas.microsoft.com/office/drawing/2014/main" id="{32A30B74-CDE2-E6B2-24B3-D8C0D2462DF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58631" y="7671762"/>
                <a:ext cx="786825" cy="273050"/>
              </a:xfrm>
              <a:prstGeom prst="roundRect">
                <a:avLst/>
              </a:prstGeom>
              <a:blipFill>
                <a:blip r:embed="rId29"/>
                <a:stretch>
                  <a:fillRect/>
                </a:stretch>
              </a:blipFill>
              <a:ln w="9525"/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5" name="Rectangle: Rounded Corners 104">
            <a:extLst>
              <a:ext uri="{FF2B5EF4-FFF2-40B4-BE49-F238E27FC236}">
                <a16:creationId xmlns:a16="http://schemas.microsoft.com/office/drawing/2014/main" id="{3633ACCC-0F1F-04E2-93AB-A3E4ED4B2720}"/>
              </a:ext>
            </a:extLst>
          </p:cNvPr>
          <p:cNvSpPr/>
          <p:nvPr/>
        </p:nvSpPr>
        <p:spPr>
          <a:xfrm>
            <a:off x="755562" y="7671762"/>
            <a:ext cx="318476" cy="273050"/>
          </a:xfrm>
          <a:prstGeom prst="roundRect">
            <a:avLst/>
          </a:prstGeom>
          <a:solidFill>
            <a:srgbClr val="F9F3E7"/>
          </a:solidFill>
          <a:ln w="952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6" name="Rectangle: Rounded Corners 105">
                <a:extLst>
                  <a:ext uri="{FF2B5EF4-FFF2-40B4-BE49-F238E27FC236}">
                    <a16:creationId xmlns:a16="http://schemas.microsoft.com/office/drawing/2014/main" id="{03EC1B07-D14B-F1C3-0753-2CC92A2D4640}"/>
                  </a:ext>
                </a:extLst>
              </p:cNvPr>
              <p:cNvSpPr/>
              <p:nvPr/>
            </p:nvSpPr>
            <p:spPr>
              <a:xfrm>
                <a:off x="2534080" y="7679411"/>
                <a:ext cx="786825" cy="273050"/>
              </a:xfrm>
              <a:prstGeom prst="roundRect">
                <a:avLst/>
              </a:prstGeom>
              <a:solidFill>
                <a:srgbClr val="F9F3E7"/>
              </a:solidFill>
              <a:ln w="9525"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right"/>
                    </m:oMathParaPr>
                    <m:oMath>
                      <m:r>
                        <a:rPr lang="en-GB" sz="1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GB" sz="1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=−10</m:t>
                      </m:r>
                    </m:oMath>
                  </m:oMathPara>
                </a14:m>
                <a:endParaRPr lang="en-GB" sz="12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06" name="Rectangle: Rounded Corners 105">
                <a:extLst>
                  <a:ext uri="{FF2B5EF4-FFF2-40B4-BE49-F238E27FC236}">
                    <a16:creationId xmlns:a16="http://schemas.microsoft.com/office/drawing/2014/main" id="{03EC1B07-D14B-F1C3-0753-2CC92A2D4640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34080" y="7679411"/>
                <a:ext cx="786825" cy="273050"/>
              </a:xfrm>
              <a:prstGeom prst="roundRect">
                <a:avLst/>
              </a:prstGeom>
              <a:blipFill>
                <a:blip r:embed="rId30"/>
                <a:stretch>
                  <a:fillRect/>
                </a:stretch>
              </a:blipFill>
              <a:ln w="9525"/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7" name="Rectangle: Rounded Corners 106">
            <a:extLst>
              <a:ext uri="{FF2B5EF4-FFF2-40B4-BE49-F238E27FC236}">
                <a16:creationId xmlns:a16="http://schemas.microsoft.com/office/drawing/2014/main" id="{C7FB5133-983D-0EC6-A19C-A8A9BE6386E6}"/>
              </a:ext>
            </a:extLst>
          </p:cNvPr>
          <p:cNvSpPr/>
          <p:nvPr/>
        </p:nvSpPr>
        <p:spPr>
          <a:xfrm>
            <a:off x="2131011" y="7679411"/>
            <a:ext cx="318476" cy="273050"/>
          </a:xfrm>
          <a:prstGeom prst="roundRect">
            <a:avLst/>
          </a:prstGeom>
          <a:solidFill>
            <a:srgbClr val="F9F3E7"/>
          </a:solidFill>
          <a:ln w="952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8" name="Rectangle: Rounded Corners 107">
                <a:extLst>
                  <a:ext uri="{FF2B5EF4-FFF2-40B4-BE49-F238E27FC236}">
                    <a16:creationId xmlns:a16="http://schemas.microsoft.com/office/drawing/2014/main" id="{41154C9A-13CA-4342-E807-18FD169591CB}"/>
                  </a:ext>
                </a:extLst>
              </p:cNvPr>
              <p:cNvSpPr/>
              <p:nvPr/>
            </p:nvSpPr>
            <p:spPr>
              <a:xfrm>
                <a:off x="1158631" y="8093437"/>
                <a:ext cx="786825" cy="273050"/>
              </a:xfrm>
              <a:prstGeom prst="roundRect">
                <a:avLst/>
              </a:prstGeom>
              <a:solidFill>
                <a:srgbClr val="F9F3E7"/>
              </a:solidFill>
              <a:ln w="9525"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"/>
                    </m:oMathParaPr>
                    <m:oMath>
                      <m:r>
                        <a:rPr lang="en-GB" sz="1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GB" sz="1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=17</m:t>
                      </m:r>
                    </m:oMath>
                  </m:oMathPara>
                </a14:m>
                <a:endParaRPr lang="en-GB" sz="12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08" name="Rectangle: Rounded Corners 107">
                <a:extLst>
                  <a:ext uri="{FF2B5EF4-FFF2-40B4-BE49-F238E27FC236}">
                    <a16:creationId xmlns:a16="http://schemas.microsoft.com/office/drawing/2014/main" id="{41154C9A-13CA-4342-E807-18FD169591C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58631" y="8093437"/>
                <a:ext cx="786825" cy="273050"/>
              </a:xfrm>
              <a:prstGeom prst="roundRect">
                <a:avLst/>
              </a:prstGeom>
              <a:blipFill>
                <a:blip r:embed="rId31"/>
                <a:stretch>
                  <a:fillRect/>
                </a:stretch>
              </a:blipFill>
              <a:ln w="9525"/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9" name="Rectangle: Rounded Corners 108">
            <a:extLst>
              <a:ext uri="{FF2B5EF4-FFF2-40B4-BE49-F238E27FC236}">
                <a16:creationId xmlns:a16="http://schemas.microsoft.com/office/drawing/2014/main" id="{FCAFD0CC-4A10-20E0-8FC0-86FC55CCCE14}"/>
              </a:ext>
            </a:extLst>
          </p:cNvPr>
          <p:cNvSpPr/>
          <p:nvPr/>
        </p:nvSpPr>
        <p:spPr>
          <a:xfrm>
            <a:off x="755562" y="8093437"/>
            <a:ext cx="318476" cy="273050"/>
          </a:xfrm>
          <a:prstGeom prst="roundRect">
            <a:avLst/>
          </a:prstGeom>
          <a:solidFill>
            <a:srgbClr val="F9F3E7"/>
          </a:solidFill>
          <a:ln w="952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0" name="Rectangle: Rounded Corners 109">
                <a:extLst>
                  <a:ext uri="{FF2B5EF4-FFF2-40B4-BE49-F238E27FC236}">
                    <a16:creationId xmlns:a16="http://schemas.microsoft.com/office/drawing/2014/main" id="{97DDDF30-2E5E-0881-3F27-FB532ACF2DC2}"/>
                  </a:ext>
                </a:extLst>
              </p:cNvPr>
              <p:cNvSpPr/>
              <p:nvPr/>
            </p:nvSpPr>
            <p:spPr>
              <a:xfrm>
                <a:off x="2534080" y="8101086"/>
                <a:ext cx="786825" cy="273050"/>
              </a:xfrm>
              <a:prstGeom prst="roundRect">
                <a:avLst/>
              </a:prstGeom>
              <a:solidFill>
                <a:srgbClr val="F9F3E7"/>
              </a:solidFill>
              <a:ln w="9525"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"/>
                    </m:oMathParaPr>
                    <m:oMath>
                      <m:r>
                        <a:rPr lang="en-GB" sz="1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GB" sz="1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=−30</m:t>
                      </m:r>
                    </m:oMath>
                  </m:oMathPara>
                </a14:m>
                <a:endParaRPr lang="en-GB" sz="12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10" name="Rectangle: Rounded Corners 109">
                <a:extLst>
                  <a:ext uri="{FF2B5EF4-FFF2-40B4-BE49-F238E27FC236}">
                    <a16:creationId xmlns:a16="http://schemas.microsoft.com/office/drawing/2014/main" id="{97DDDF30-2E5E-0881-3F27-FB532ACF2DC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34080" y="8101086"/>
                <a:ext cx="786825" cy="273050"/>
              </a:xfrm>
              <a:prstGeom prst="roundRect">
                <a:avLst/>
              </a:prstGeom>
              <a:blipFill>
                <a:blip r:embed="rId32"/>
                <a:stretch>
                  <a:fillRect/>
                </a:stretch>
              </a:blipFill>
              <a:ln w="9525"/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1" name="Rectangle: Rounded Corners 110">
            <a:extLst>
              <a:ext uri="{FF2B5EF4-FFF2-40B4-BE49-F238E27FC236}">
                <a16:creationId xmlns:a16="http://schemas.microsoft.com/office/drawing/2014/main" id="{F53FCA64-A56D-3649-6C13-0C3E16516EB1}"/>
              </a:ext>
            </a:extLst>
          </p:cNvPr>
          <p:cNvSpPr/>
          <p:nvPr/>
        </p:nvSpPr>
        <p:spPr>
          <a:xfrm>
            <a:off x="2131011" y="8101086"/>
            <a:ext cx="318476" cy="273050"/>
          </a:xfrm>
          <a:prstGeom prst="roundRect">
            <a:avLst/>
          </a:prstGeom>
          <a:solidFill>
            <a:srgbClr val="F9F3E7"/>
          </a:solidFill>
          <a:ln w="952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00" dirty="0">
              <a:solidFill>
                <a:srgbClr val="FF0000"/>
              </a:solidFill>
            </a:endParaRPr>
          </a:p>
        </p:txBody>
      </p:sp>
      <p:cxnSp>
        <p:nvCxnSpPr>
          <p:cNvPr id="113" name="Straight Connector 112">
            <a:extLst>
              <a:ext uri="{FF2B5EF4-FFF2-40B4-BE49-F238E27FC236}">
                <a16:creationId xmlns:a16="http://schemas.microsoft.com/office/drawing/2014/main" id="{85D82061-9600-8BD5-54F1-813BDD63B709}"/>
              </a:ext>
            </a:extLst>
          </p:cNvPr>
          <p:cNvCxnSpPr>
            <a:cxnSpLocks/>
          </p:cNvCxnSpPr>
          <p:nvPr/>
        </p:nvCxnSpPr>
        <p:spPr>
          <a:xfrm flipH="1" flipV="1">
            <a:off x="4140142" y="8788869"/>
            <a:ext cx="2340000" cy="0"/>
          </a:xfrm>
          <a:prstGeom prst="line">
            <a:avLst/>
          </a:prstGeom>
          <a:ln w="190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Straight Connector 113">
            <a:extLst>
              <a:ext uri="{FF2B5EF4-FFF2-40B4-BE49-F238E27FC236}">
                <a16:creationId xmlns:a16="http://schemas.microsoft.com/office/drawing/2014/main" id="{6B5AA402-6046-A8A2-EF4F-0F8EC5E45E76}"/>
              </a:ext>
            </a:extLst>
          </p:cNvPr>
          <p:cNvCxnSpPr>
            <a:cxnSpLocks/>
          </p:cNvCxnSpPr>
          <p:nvPr/>
        </p:nvCxnSpPr>
        <p:spPr>
          <a:xfrm flipV="1">
            <a:off x="5727701" y="7305896"/>
            <a:ext cx="0" cy="2340000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Straight Connector 115">
            <a:extLst>
              <a:ext uri="{FF2B5EF4-FFF2-40B4-BE49-F238E27FC236}">
                <a16:creationId xmlns:a16="http://schemas.microsoft.com/office/drawing/2014/main" id="{090FE754-6EF3-6F14-F84C-A6B28F7E3325}"/>
              </a:ext>
            </a:extLst>
          </p:cNvPr>
          <p:cNvCxnSpPr>
            <a:cxnSpLocks/>
          </p:cNvCxnSpPr>
          <p:nvPr/>
        </p:nvCxnSpPr>
        <p:spPr>
          <a:xfrm flipV="1">
            <a:off x="4344704" y="7305896"/>
            <a:ext cx="0" cy="2340000"/>
          </a:xfrm>
          <a:prstGeom prst="line">
            <a:avLst/>
          </a:prstGeom>
          <a:ln w="190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17" name="TextBox 116">
                <a:extLst>
                  <a:ext uri="{FF2B5EF4-FFF2-40B4-BE49-F238E27FC236}">
                    <a16:creationId xmlns:a16="http://schemas.microsoft.com/office/drawing/2014/main" id="{373B460E-977E-05DD-3126-F1FA351A52B9}"/>
                  </a:ext>
                </a:extLst>
              </p:cNvPr>
              <p:cNvSpPr txBox="1"/>
              <p:nvPr/>
            </p:nvSpPr>
            <p:spPr>
              <a:xfrm>
                <a:off x="4198030" y="7004902"/>
                <a:ext cx="30809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>
                      <m:r>
                        <m:rPr>
                          <m:sty m:val="p"/>
                        </m:rPr>
                        <a:rPr lang="en-GB" sz="1200" b="0" i="0" dirty="0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</a:rPr>
                        <m:t>P</m:t>
                      </m:r>
                    </m:oMath>
                  </m:oMathPara>
                </a14:m>
                <a:endParaRPr lang="en-GB" sz="1200" dirty="0">
                  <a:solidFill>
                    <a:srgbClr val="7030A0"/>
                  </a:solidFill>
                </a:endParaRPr>
              </a:p>
            </p:txBody>
          </p:sp>
        </mc:Choice>
        <mc:Fallback xmlns="">
          <p:sp>
            <p:nvSpPr>
              <p:cNvPr id="117" name="TextBox 116">
                <a:extLst>
                  <a:ext uri="{FF2B5EF4-FFF2-40B4-BE49-F238E27FC236}">
                    <a16:creationId xmlns:a16="http://schemas.microsoft.com/office/drawing/2014/main" id="{373B460E-977E-05DD-3126-F1FA351A52B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98030" y="7004902"/>
                <a:ext cx="308098" cy="369332"/>
              </a:xfrm>
              <a:prstGeom prst="rect">
                <a:avLst/>
              </a:prstGeom>
              <a:blipFill>
                <a:blip r:embed="rId3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8" name="TextBox 117">
                <a:extLst>
                  <a:ext uri="{FF2B5EF4-FFF2-40B4-BE49-F238E27FC236}">
                    <a16:creationId xmlns:a16="http://schemas.microsoft.com/office/drawing/2014/main" id="{3F44FD74-ECE0-CE47-D2DF-1C76C713FCAE}"/>
                  </a:ext>
                </a:extLst>
              </p:cNvPr>
              <p:cNvSpPr txBox="1"/>
              <p:nvPr/>
            </p:nvSpPr>
            <p:spPr>
              <a:xfrm>
                <a:off x="3869747" y="7680517"/>
                <a:ext cx="31611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>
                      <m:r>
                        <m:rPr>
                          <m:sty m:val="p"/>
                        </m:rPr>
                        <a:rPr lang="en-GB" sz="1200" b="0" i="0" dirty="0" smtClean="0">
                          <a:solidFill>
                            <a:schemeClr val="accent2"/>
                          </a:solidFill>
                          <a:latin typeface="Cambria Math" panose="02040503050406030204" pitchFamily="18" charset="0"/>
                        </a:rPr>
                        <m:t>R</m:t>
                      </m:r>
                    </m:oMath>
                  </m:oMathPara>
                </a14:m>
                <a:endParaRPr lang="en-GB" sz="1200" dirty="0">
                  <a:solidFill>
                    <a:schemeClr val="accent2"/>
                  </a:solidFill>
                </a:endParaRPr>
              </a:p>
            </p:txBody>
          </p:sp>
        </mc:Choice>
        <mc:Fallback xmlns="">
          <p:sp>
            <p:nvSpPr>
              <p:cNvPr id="118" name="TextBox 117">
                <a:extLst>
                  <a:ext uri="{FF2B5EF4-FFF2-40B4-BE49-F238E27FC236}">
                    <a16:creationId xmlns:a16="http://schemas.microsoft.com/office/drawing/2014/main" id="{3F44FD74-ECE0-CE47-D2DF-1C76C713FCA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69747" y="7680517"/>
                <a:ext cx="316112" cy="369332"/>
              </a:xfrm>
              <a:prstGeom prst="rect">
                <a:avLst/>
              </a:prstGeom>
              <a:blipFill>
                <a:blip r:embed="rId3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9" name="TextBox 118">
                <a:extLst>
                  <a:ext uri="{FF2B5EF4-FFF2-40B4-BE49-F238E27FC236}">
                    <a16:creationId xmlns:a16="http://schemas.microsoft.com/office/drawing/2014/main" id="{B600796F-AFA7-A367-4AB7-444F5D8BE24A}"/>
                  </a:ext>
                </a:extLst>
              </p:cNvPr>
              <p:cNvSpPr txBox="1"/>
              <p:nvPr/>
            </p:nvSpPr>
            <p:spPr>
              <a:xfrm>
                <a:off x="3919167" y="8580357"/>
                <a:ext cx="29687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>
                      <m:r>
                        <m:rPr>
                          <m:sty m:val="p"/>
                        </m:rPr>
                        <a:rPr lang="en-GB" sz="1200" b="0" i="0" dirty="0" smtClean="0">
                          <a:solidFill>
                            <a:srgbClr val="00B0F0"/>
                          </a:solidFill>
                          <a:latin typeface="Cambria Math" panose="02040503050406030204" pitchFamily="18" charset="0"/>
                        </a:rPr>
                        <m:t>S</m:t>
                      </m:r>
                    </m:oMath>
                  </m:oMathPara>
                </a14:m>
                <a:endParaRPr lang="en-GB" sz="1200" dirty="0">
                  <a:solidFill>
                    <a:srgbClr val="00B0F0"/>
                  </a:solidFill>
                </a:endParaRPr>
              </a:p>
            </p:txBody>
          </p:sp>
        </mc:Choice>
        <mc:Fallback xmlns="">
          <p:sp>
            <p:nvSpPr>
              <p:cNvPr id="119" name="TextBox 118">
                <a:extLst>
                  <a:ext uri="{FF2B5EF4-FFF2-40B4-BE49-F238E27FC236}">
                    <a16:creationId xmlns:a16="http://schemas.microsoft.com/office/drawing/2014/main" id="{B600796F-AFA7-A367-4AB7-444F5D8BE24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19167" y="8580357"/>
                <a:ext cx="296876" cy="369332"/>
              </a:xfrm>
              <a:prstGeom prst="rect">
                <a:avLst/>
              </a:prstGeom>
              <a:blipFill>
                <a:blip r:embed="rId3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0" name="TextBox 119">
                <a:extLst>
                  <a:ext uri="{FF2B5EF4-FFF2-40B4-BE49-F238E27FC236}">
                    <a16:creationId xmlns:a16="http://schemas.microsoft.com/office/drawing/2014/main" id="{52C22FE4-88E8-99EF-2BFE-2AA12D243061}"/>
                  </a:ext>
                </a:extLst>
              </p:cNvPr>
              <p:cNvSpPr txBox="1"/>
              <p:nvPr/>
            </p:nvSpPr>
            <p:spPr>
              <a:xfrm>
                <a:off x="5692531" y="7578360"/>
                <a:ext cx="31611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>
                      <m:r>
                        <m:rPr>
                          <m:sty m:val="p"/>
                        </m:rPr>
                        <a:rPr lang="en-GB" sz="1200" b="0" i="0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K</m:t>
                      </m:r>
                    </m:oMath>
                  </m:oMathPara>
                </a14:m>
                <a:endParaRPr lang="en-GB" sz="12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20" name="TextBox 119">
                <a:extLst>
                  <a:ext uri="{FF2B5EF4-FFF2-40B4-BE49-F238E27FC236}">
                    <a16:creationId xmlns:a16="http://schemas.microsoft.com/office/drawing/2014/main" id="{52C22FE4-88E8-99EF-2BFE-2AA12D24306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92531" y="7578360"/>
                <a:ext cx="316112" cy="369332"/>
              </a:xfrm>
              <a:prstGeom prst="rect">
                <a:avLst/>
              </a:prstGeom>
              <a:blipFill>
                <a:blip r:embed="rId3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1" name="TextBox 120">
                <a:extLst>
                  <a:ext uri="{FF2B5EF4-FFF2-40B4-BE49-F238E27FC236}">
                    <a16:creationId xmlns:a16="http://schemas.microsoft.com/office/drawing/2014/main" id="{8A73CF1A-F8BB-B7F9-1E5F-21E215DA2C46}"/>
                  </a:ext>
                </a:extLst>
              </p:cNvPr>
              <p:cNvSpPr txBox="1"/>
              <p:nvPr/>
            </p:nvSpPr>
            <p:spPr>
              <a:xfrm>
                <a:off x="5704253" y="8705252"/>
                <a:ext cx="304827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>
                      <m:r>
                        <m:rPr>
                          <m:sty m:val="p"/>
                        </m:rPr>
                        <a:rPr lang="en-GB" sz="12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L</m:t>
                      </m:r>
                    </m:oMath>
                  </m:oMathPara>
                </a14:m>
                <a:endParaRPr lang="en-GB" sz="12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21" name="TextBox 120">
                <a:extLst>
                  <a:ext uri="{FF2B5EF4-FFF2-40B4-BE49-F238E27FC236}">
                    <a16:creationId xmlns:a16="http://schemas.microsoft.com/office/drawing/2014/main" id="{8A73CF1A-F8BB-B7F9-1E5F-21E215DA2C4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04253" y="8705252"/>
                <a:ext cx="304827" cy="369332"/>
              </a:xfrm>
              <a:prstGeom prst="rect">
                <a:avLst/>
              </a:prstGeom>
              <a:blipFill>
                <a:blip r:embed="rId3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2" name="TextBox 121">
                <a:extLst>
                  <a:ext uri="{FF2B5EF4-FFF2-40B4-BE49-F238E27FC236}">
                    <a16:creationId xmlns:a16="http://schemas.microsoft.com/office/drawing/2014/main" id="{863782C1-275E-99F8-84C7-AA2E7B049BEA}"/>
                  </a:ext>
                </a:extLst>
              </p:cNvPr>
              <p:cNvSpPr txBox="1"/>
              <p:nvPr/>
            </p:nvSpPr>
            <p:spPr>
              <a:xfrm>
                <a:off x="4311103" y="7569879"/>
                <a:ext cx="34496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>
                      <m:r>
                        <m:rPr>
                          <m:sty m:val="p"/>
                        </m:rPr>
                        <a:rPr lang="en-GB" sz="1200" b="0" i="0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M</m:t>
                      </m:r>
                    </m:oMath>
                  </m:oMathPara>
                </a14:m>
                <a:endParaRPr lang="en-GB" sz="12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22" name="TextBox 121">
                <a:extLst>
                  <a:ext uri="{FF2B5EF4-FFF2-40B4-BE49-F238E27FC236}">
                    <a16:creationId xmlns:a16="http://schemas.microsoft.com/office/drawing/2014/main" id="{863782C1-275E-99F8-84C7-AA2E7B049BE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11103" y="7569879"/>
                <a:ext cx="344966" cy="369332"/>
              </a:xfrm>
              <a:prstGeom prst="rect">
                <a:avLst/>
              </a:prstGeom>
              <a:blipFill>
                <a:blip r:embed="rId3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3" name="TextBox 122">
                <a:extLst>
                  <a:ext uri="{FF2B5EF4-FFF2-40B4-BE49-F238E27FC236}">
                    <a16:creationId xmlns:a16="http://schemas.microsoft.com/office/drawing/2014/main" id="{C30537B6-EE3B-B80D-9F01-9F80ED55111E}"/>
                  </a:ext>
                </a:extLst>
              </p:cNvPr>
              <p:cNvSpPr txBox="1"/>
              <p:nvPr/>
            </p:nvSpPr>
            <p:spPr>
              <a:xfrm>
                <a:off x="4322827" y="8702631"/>
                <a:ext cx="32412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>
                      <m:r>
                        <m:rPr>
                          <m:sty m:val="p"/>
                        </m:rPr>
                        <a:rPr lang="en-GB" sz="12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N</m:t>
                      </m:r>
                    </m:oMath>
                  </m:oMathPara>
                </a14:m>
                <a:endParaRPr lang="en-GB" sz="12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23" name="TextBox 122">
                <a:extLst>
                  <a:ext uri="{FF2B5EF4-FFF2-40B4-BE49-F238E27FC236}">
                    <a16:creationId xmlns:a16="http://schemas.microsoft.com/office/drawing/2014/main" id="{C30537B6-EE3B-B80D-9F01-9F80ED55111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22827" y="8702631"/>
                <a:ext cx="324128" cy="369332"/>
              </a:xfrm>
              <a:prstGeom prst="rect">
                <a:avLst/>
              </a:prstGeom>
              <a:blipFill>
                <a:blip r:embed="rId3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4" name="TextBox 123">
            <a:extLst>
              <a:ext uri="{FF2B5EF4-FFF2-40B4-BE49-F238E27FC236}">
                <a16:creationId xmlns:a16="http://schemas.microsoft.com/office/drawing/2014/main" id="{F8FA51D0-BF8F-2511-AFDD-9E88A4BB8A22}"/>
              </a:ext>
            </a:extLst>
          </p:cNvPr>
          <p:cNvSpPr txBox="1"/>
          <p:nvPr/>
        </p:nvSpPr>
        <p:spPr>
          <a:xfrm>
            <a:off x="5582225" y="7765215"/>
            <a:ext cx="29046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sym typeface="Wingdings" panose="05000000000000000000" pitchFamily="2" charset="2"/>
              </a:rPr>
              <a:t></a:t>
            </a:r>
            <a:endParaRPr lang="en-GB" sz="1050" dirty="0"/>
          </a:p>
        </p:txBody>
      </p:sp>
      <p:sp>
        <p:nvSpPr>
          <p:cNvPr id="125" name="TextBox 124">
            <a:extLst>
              <a:ext uri="{FF2B5EF4-FFF2-40B4-BE49-F238E27FC236}">
                <a16:creationId xmlns:a16="http://schemas.microsoft.com/office/drawing/2014/main" id="{988FAE01-07E1-2183-B80C-296BABCAE6FC}"/>
              </a:ext>
            </a:extLst>
          </p:cNvPr>
          <p:cNvSpPr txBox="1"/>
          <p:nvPr/>
        </p:nvSpPr>
        <p:spPr>
          <a:xfrm>
            <a:off x="5589077" y="8678782"/>
            <a:ext cx="29046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sym typeface="Wingdings" panose="05000000000000000000" pitchFamily="2" charset="2"/>
              </a:rPr>
              <a:t></a:t>
            </a:r>
            <a:endParaRPr lang="en-GB" sz="1050" dirty="0"/>
          </a:p>
        </p:txBody>
      </p:sp>
      <p:sp>
        <p:nvSpPr>
          <p:cNvPr id="126" name="TextBox 125">
            <a:extLst>
              <a:ext uri="{FF2B5EF4-FFF2-40B4-BE49-F238E27FC236}">
                <a16:creationId xmlns:a16="http://schemas.microsoft.com/office/drawing/2014/main" id="{C4597B2C-F953-5D9D-03C9-D7653EF61B1C}"/>
              </a:ext>
            </a:extLst>
          </p:cNvPr>
          <p:cNvSpPr txBox="1"/>
          <p:nvPr/>
        </p:nvSpPr>
        <p:spPr>
          <a:xfrm>
            <a:off x="4206260" y="8670469"/>
            <a:ext cx="29046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sym typeface="Wingdings" panose="05000000000000000000" pitchFamily="2" charset="2"/>
              </a:rPr>
              <a:t></a:t>
            </a:r>
            <a:endParaRPr lang="en-GB" sz="1050" dirty="0"/>
          </a:p>
        </p:txBody>
      </p:sp>
      <p:sp>
        <p:nvSpPr>
          <p:cNvPr id="127" name="TextBox 126">
            <a:extLst>
              <a:ext uri="{FF2B5EF4-FFF2-40B4-BE49-F238E27FC236}">
                <a16:creationId xmlns:a16="http://schemas.microsoft.com/office/drawing/2014/main" id="{B8C3ABB7-42CC-CED3-F784-FCC39DBD3E79}"/>
              </a:ext>
            </a:extLst>
          </p:cNvPr>
          <p:cNvSpPr txBox="1"/>
          <p:nvPr/>
        </p:nvSpPr>
        <p:spPr>
          <a:xfrm>
            <a:off x="4212125" y="7775854"/>
            <a:ext cx="29046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sym typeface="Wingdings" panose="05000000000000000000" pitchFamily="2" charset="2"/>
              </a:rPr>
              <a:t></a:t>
            </a:r>
            <a:endParaRPr lang="en-GB" sz="1050" dirty="0"/>
          </a:p>
        </p:txBody>
      </p:sp>
    </p:spTree>
    <p:extLst>
      <p:ext uri="{BB962C8B-B14F-4D97-AF65-F5344CB8AC3E}">
        <p14:creationId xmlns:p14="http://schemas.microsoft.com/office/powerpoint/2010/main" val="36374539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49438B-EF76-B6D5-7E39-E3496E0D34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" name="Picture 67">
            <a:extLst>
              <a:ext uri="{FF2B5EF4-FFF2-40B4-BE49-F238E27FC236}">
                <a16:creationId xmlns:a16="http://schemas.microsoft.com/office/drawing/2014/main" id="{5B74CDC4-1BCD-6F3C-7675-474B9B99090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45170" y="6897810"/>
            <a:ext cx="2794825" cy="2844000"/>
          </a:xfrm>
          <a:prstGeom prst="rect">
            <a:avLst/>
          </a:prstGeom>
        </p:spPr>
      </p:pic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BAC7D096-3876-5E67-4EFE-52014F1AF5D0}"/>
              </a:ext>
            </a:extLst>
          </p:cNvPr>
          <p:cNvSpPr/>
          <p:nvPr/>
        </p:nvSpPr>
        <p:spPr>
          <a:xfrm>
            <a:off x="278986" y="227948"/>
            <a:ext cx="6338382" cy="342390"/>
          </a:xfrm>
          <a:prstGeom prst="roundRect">
            <a:avLst>
              <a:gd name="adj" fmla="val 50000"/>
            </a:avLst>
          </a:prstGeom>
          <a:solidFill>
            <a:srgbClr val="F5ECD7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7EB28AF1-7959-6FA0-C020-7217BF3A5E86}"/>
              </a:ext>
            </a:extLst>
          </p:cNvPr>
          <p:cNvSpPr/>
          <p:nvPr/>
        </p:nvSpPr>
        <p:spPr>
          <a:xfrm>
            <a:off x="189000" y="184620"/>
            <a:ext cx="6480000" cy="9572987"/>
          </a:xfrm>
          <a:prstGeom prst="rect">
            <a:avLst/>
          </a:prstGeom>
          <a:noFill/>
          <a:ln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9CDFC4F-F42C-7CF5-C572-B600E6C89DF0}"/>
              </a:ext>
            </a:extLst>
          </p:cNvPr>
          <p:cNvSpPr txBox="1"/>
          <p:nvPr/>
        </p:nvSpPr>
        <p:spPr>
          <a:xfrm>
            <a:off x="278986" y="231182"/>
            <a:ext cx="633838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dirty="0"/>
              <a:t>A.13.3    I can identify the equations of horizontal and vertical lines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3894BC47-063A-F010-1CEA-B75C819A96A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76641" y="698812"/>
            <a:ext cx="663877" cy="358777"/>
          </a:xfrm>
          <a:prstGeom prst="rect">
            <a:avLst/>
          </a:prstGeom>
        </p:spPr>
      </p:pic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E5ACE480-1574-5555-09A8-C2B20662452C}"/>
              </a:ext>
            </a:extLst>
          </p:cNvPr>
          <p:cNvCxnSpPr>
            <a:cxnSpLocks/>
          </p:cNvCxnSpPr>
          <p:nvPr/>
        </p:nvCxnSpPr>
        <p:spPr>
          <a:xfrm flipH="1">
            <a:off x="189000" y="640362"/>
            <a:ext cx="6480000" cy="0"/>
          </a:xfrm>
          <a:prstGeom prst="line">
            <a:avLst/>
          </a:prstGeom>
          <a:ln>
            <a:solidFill>
              <a:schemeClr val="tx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30D73F6A-D4B3-98F3-651F-242D5A58AA0D}"/>
                  </a:ext>
                </a:extLst>
              </p:cNvPr>
              <p:cNvSpPr txBox="1"/>
              <p:nvPr/>
            </p:nvSpPr>
            <p:spPr>
              <a:xfrm>
                <a:off x="201700" y="648012"/>
                <a:ext cx="4003532" cy="167904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1200" b="1" dirty="0"/>
                  <a:t>1.</a:t>
                </a:r>
                <a:r>
                  <a:rPr lang="en-GB" sz="1200" dirty="0"/>
                  <a:t>   Here is a list of coordinates:</a:t>
                </a:r>
              </a:p>
              <a:p>
                <a:pPr>
                  <a:lnSpc>
                    <a:spcPct val="150000"/>
                  </a:lnSpc>
                </a:pPr>
                <a:endParaRPr lang="en-GB" sz="1400" dirty="0"/>
              </a:p>
              <a:p>
                <a:pPr>
                  <a:lnSpc>
                    <a:spcPct val="150000"/>
                  </a:lnSpc>
                </a:pPr>
                <a:r>
                  <a:rPr lang="en-GB" sz="1200" dirty="0"/>
                  <a:t>      </a:t>
                </a:r>
                <a:r>
                  <a:rPr lang="en-GB" sz="1200" b="1" dirty="0"/>
                  <a:t>a)</a:t>
                </a:r>
                <a:r>
                  <a:rPr lang="en-GB" sz="1200" dirty="0"/>
                  <a:t> Which of the coordinates have an </a:t>
                </a:r>
                <a14:m>
                  <m:oMath xmlns:m="http://schemas.openxmlformats.org/officeDocument/2006/math">
                    <m:r>
                      <a:rPr lang="en-GB" sz="1200" b="0" i="1" smtClean="0"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r>
                  <a:rPr lang="en-GB" sz="1200" dirty="0"/>
                  <a:t>-coordinate of </a:t>
                </a:r>
                <a14:m>
                  <m:oMath xmlns:m="http://schemas.openxmlformats.org/officeDocument/2006/math">
                    <m:r>
                      <a:rPr lang="en-GB" sz="1200" b="0" i="1" smtClean="0">
                        <a:latin typeface="Cambria Math" panose="02040503050406030204" pitchFamily="18" charset="0"/>
                      </a:rPr>
                      <m:t>5</m:t>
                    </m:r>
                  </m:oMath>
                </a14:m>
                <a:r>
                  <a:rPr lang="en-GB" sz="1200" dirty="0"/>
                  <a:t>? </a:t>
                </a:r>
              </a:p>
              <a:p>
                <a:pPr>
                  <a:lnSpc>
                    <a:spcPct val="150000"/>
                  </a:lnSpc>
                </a:pPr>
                <a:r>
                  <a:rPr lang="en-GB" sz="1200" dirty="0"/>
                  <a:t>      </a:t>
                </a:r>
                <a:r>
                  <a:rPr lang="en-GB" sz="1200" b="1" dirty="0"/>
                  <a:t>b)</a:t>
                </a:r>
                <a:r>
                  <a:rPr lang="en-GB" sz="1200" dirty="0"/>
                  <a:t> Which of the coordinates have an </a:t>
                </a:r>
                <a14:m>
                  <m:oMath xmlns:m="http://schemas.openxmlformats.org/officeDocument/2006/math">
                    <m:r>
                      <a:rPr lang="en-GB" sz="1200" i="1"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r>
                  <a:rPr lang="en-GB" sz="1200" dirty="0"/>
                  <a:t>-coordinate of </a:t>
                </a:r>
                <a14:m>
                  <m:oMath xmlns:m="http://schemas.openxmlformats.org/officeDocument/2006/math">
                    <m:r>
                      <a:rPr lang="en-GB" sz="1200" b="0" i="1" smtClean="0">
                        <a:latin typeface="Cambria Math" panose="02040503050406030204" pitchFamily="18" charset="0"/>
                      </a:rPr>
                      <m:t>−1</m:t>
                    </m:r>
                  </m:oMath>
                </a14:m>
                <a:r>
                  <a:rPr lang="en-GB" sz="1200" dirty="0"/>
                  <a:t>? </a:t>
                </a:r>
              </a:p>
              <a:p>
                <a:pPr>
                  <a:lnSpc>
                    <a:spcPct val="150000"/>
                  </a:lnSpc>
                </a:pPr>
                <a:r>
                  <a:rPr lang="en-GB" sz="1200" dirty="0"/>
                  <a:t>      </a:t>
                </a:r>
                <a:r>
                  <a:rPr lang="en-GB" sz="1200" b="1" dirty="0"/>
                  <a:t>c)</a:t>
                </a:r>
                <a:r>
                  <a:rPr lang="en-GB" sz="1200" dirty="0"/>
                  <a:t> Which of the coordinates have a </a:t>
                </a:r>
                <a14:m>
                  <m:oMath xmlns:m="http://schemas.openxmlformats.org/officeDocument/2006/math">
                    <m:r>
                      <a:rPr lang="en-GB" sz="1200" b="0" i="1" smtClean="0">
                        <a:latin typeface="Cambria Math" panose="02040503050406030204" pitchFamily="18" charset="0"/>
                      </a:rPr>
                      <m:t>𝑦</m:t>
                    </m:r>
                  </m:oMath>
                </a14:m>
                <a:r>
                  <a:rPr lang="en-GB" sz="1200" dirty="0"/>
                  <a:t>-coordinate of </a:t>
                </a:r>
                <a14:m>
                  <m:oMath xmlns:m="http://schemas.openxmlformats.org/officeDocument/2006/math">
                    <m:r>
                      <a:rPr lang="en-GB" sz="1200" b="0" i="1" smtClean="0">
                        <a:latin typeface="Cambria Math" panose="02040503050406030204" pitchFamily="18" charset="0"/>
                      </a:rPr>
                      <m:t>3</m:t>
                    </m:r>
                  </m:oMath>
                </a14:m>
                <a:r>
                  <a:rPr lang="en-GB" sz="1200" dirty="0"/>
                  <a:t>? </a:t>
                </a:r>
              </a:p>
              <a:p>
                <a:pPr>
                  <a:lnSpc>
                    <a:spcPct val="150000"/>
                  </a:lnSpc>
                </a:pPr>
                <a:r>
                  <a:rPr lang="en-GB" sz="1200" dirty="0"/>
                  <a:t>      </a:t>
                </a:r>
                <a:r>
                  <a:rPr lang="en-GB" sz="1200" b="1" dirty="0"/>
                  <a:t>d)</a:t>
                </a:r>
                <a:r>
                  <a:rPr lang="en-GB" sz="1200" dirty="0"/>
                  <a:t> Which of the coordinates have a </a:t>
                </a:r>
                <a14:m>
                  <m:oMath xmlns:m="http://schemas.openxmlformats.org/officeDocument/2006/math">
                    <m:r>
                      <a:rPr lang="en-GB" sz="1200" b="0" i="1" smtClean="0">
                        <a:latin typeface="Cambria Math" panose="02040503050406030204" pitchFamily="18" charset="0"/>
                      </a:rPr>
                      <m:t>𝑦</m:t>
                    </m:r>
                  </m:oMath>
                </a14:m>
                <a:r>
                  <a:rPr lang="en-GB" sz="1200" dirty="0"/>
                  <a:t>-coordinate of </a:t>
                </a:r>
                <a14:m>
                  <m:oMath xmlns:m="http://schemas.openxmlformats.org/officeDocument/2006/math">
                    <m:r>
                      <a:rPr lang="en-GB" sz="1200" b="0" i="1" smtClean="0">
                        <a:latin typeface="Cambria Math" panose="02040503050406030204" pitchFamily="18" charset="0"/>
                      </a:rPr>
                      <m:t>0</m:t>
                    </m:r>
                  </m:oMath>
                </a14:m>
                <a:r>
                  <a:rPr lang="en-GB" sz="1200" dirty="0"/>
                  <a:t>? </a:t>
                </a:r>
              </a:p>
            </p:txBody>
          </p:sp>
        </mc:Choice>
        <mc:Fallback xmlns="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30D73F6A-D4B3-98F3-651F-242D5A58AA0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1700" y="648012"/>
                <a:ext cx="4003532" cy="1679049"/>
              </a:xfrm>
              <a:prstGeom prst="rect">
                <a:avLst/>
              </a:prstGeom>
              <a:blipFill>
                <a:blip r:embed="rId4"/>
                <a:stretch>
                  <a:fillRect b="-1812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: Rounded Corners 4">
                <a:extLst>
                  <a:ext uri="{FF2B5EF4-FFF2-40B4-BE49-F238E27FC236}">
                    <a16:creationId xmlns:a16="http://schemas.microsoft.com/office/drawing/2014/main" id="{09DFD88F-4BD8-8DCD-72A2-B7663C512FE4}"/>
                  </a:ext>
                </a:extLst>
              </p:cNvPr>
              <p:cNvSpPr/>
              <p:nvPr/>
            </p:nvSpPr>
            <p:spPr>
              <a:xfrm>
                <a:off x="508000" y="915393"/>
                <a:ext cx="698500" cy="273050"/>
              </a:xfrm>
              <a:prstGeom prst="roundRect">
                <a:avLst/>
              </a:prstGeom>
              <a:solidFill>
                <a:srgbClr val="F9F3E7"/>
              </a:solidFill>
              <a:ln w="9525"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"/>
                    </m:oMathParaPr>
                    <m:oMath>
                      <m:r>
                        <a:rPr lang="en-GB" sz="1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(0, 5)</m:t>
                      </m:r>
                    </m:oMath>
                  </m:oMathPara>
                </a14:m>
                <a:endParaRPr lang="en-GB" sz="12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5" name="Rectangle: Rounded Corners 4">
                <a:extLst>
                  <a:ext uri="{FF2B5EF4-FFF2-40B4-BE49-F238E27FC236}">
                    <a16:creationId xmlns:a16="http://schemas.microsoft.com/office/drawing/2014/main" id="{09DFD88F-4BD8-8DCD-72A2-B7663C512FE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8000" y="915393"/>
                <a:ext cx="698500" cy="273050"/>
              </a:xfrm>
              <a:prstGeom prst="roundRect">
                <a:avLst/>
              </a:prstGeom>
              <a:blipFill>
                <a:blip r:embed="rId5"/>
                <a:stretch>
                  <a:fillRect b="-6383"/>
                </a:stretch>
              </a:blipFill>
              <a:ln w="9525"/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: Rounded Corners 5">
                <a:extLst>
                  <a:ext uri="{FF2B5EF4-FFF2-40B4-BE49-F238E27FC236}">
                    <a16:creationId xmlns:a16="http://schemas.microsoft.com/office/drawing/2014/main" id="{55B6C267-E50A-6227-F973-8C3AEC8F9B33}"/>
                  </a:ext>
                </a:extLst>
              </p:cNvPr>
              <p:cNvSpPr/>
              <p:nvPr/>
            </p:nvSpPr>
            <p:spPr>
              <a:xfrm>
                <a:off x="1289050" y="915393"/>
                <a:ext cx="698500" cy="273050"/>
              </a:xfrm>
              <a:prstGeom prst="roundRect">
                <a:avLst/>
              </a:prstGeom>
              <a:solidFill>
                <a:srgbClr val="F9F3E7"/>
              </a:solidFill>
              <a:ln w="9525"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"/>
                    </m:oMathParaPr>
                    <m:oMath>
                      <m:r>
                        <a:rPr lang="en-GB" sz="1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(5, 3)</m:t>
                      </m:r>
                    </m:oMath>
                  </m:oMathPara>
                </a14:m>
                <a:endParaRPr lang="en-GB" sz="12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6" name="Rectangle: Rounded Corners 5">
                <a:extLst>
                  <a:ext uri="{FF2B5EF4-FFF2-40B4-BE49-F238E27FC236}">
                    <a16:creationId xmlns:a16="http://schemas.microsoft.com/office/drawing/2014/main" id="{55B6C267-E50A-6227-F973-8C3AEC8F9B3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89050" y="915393"/>
                <a:ext cx="698500" cy="273050"/>
              </a:xfrm>
              <a:prstGeom prst="roundRect">
                <a:avLst/>
              </a:prstGeom>
              <a:blipFill>
                <a:blip r:embed="rId6"/>
                <a:stretch>
                  <a:fillRect b="-6383"/>
                </a:stretch>
              </a:blipFill>
              <a:ln w="9525"/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: Rounded Corners 6">
                <a:extLst>
                  <a:ext uri="{FF2B5EF4-FFF2-40B4-BE49-F238E27FC236}">
                    <a16:creationId xmlns:a16="http://schemas.microsoft.com/office/drawing/2014/main" id="{0F582B50-6934-5A27-70D2-F0AD1052D7C8}"/>
                  </a:ext>
                </a:extLst>
              </p:cNvPr>
              <p:cNvSpPr/>
              <p:nvPr/>
            </p:nvSpPr>
            <p:spPr>
              <a:xfrm>
                <a:off x="2070100" y="915393"/>
                <a:ext cx="698500" cy="273050"/>
              </a:xfrm>
              <a:prstGeom prst="roundRect">
                <a:avLst/>
              </a:prstGeom>
              <a:solidFill>
                <a:srgbClr val="F9F3E7"/>
              </a:solidFill>
              <a:ln w="9525"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"/>
                    </m:oMathParaPr>
                    <m:oMath>
                      <m:r>
                        <a:rPr lang="en-GB" sz="1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(−1, 0)</m:t>
                      </m:r>
                    </m:oMath>
                  </m:oMathPara>
                </a14:m>
                <a:endParaRPr lang="en-GB" sz="12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7" name="Rectangle: Rounded Corners 6">
                <a:extLst>
                  <a:ext uri="{FF2B5EF4-FFF2-40B4-BE49-F238E27FC236}">
                    <a16:creationId xmlns:a16="http://schemas.microsoft.com/office/drawing/2014/main" id="{0F582B50-6934-5A27-70D2-F0AD1052D7C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70100" y="915393"/>
                <a:ext cx="698500" cy="273050"/>
              </a:xfrm>
              <a:prstGeom prst="roundRect">
                <a:avLst/>
              </a:prstGeom>
              <a:blipFill>
                <a:blip r:embed="rId7"/>
                <a:stretch>
                  <a:fillRect b="-6383"/>
                </a:stretch>
              </a:blipFill>
              <a:ln w="9525"/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Rectangle: Rounded Corners 7">
                <a:extLst>
                  <a:ext uri="{FF2B5EF4-FFF2-40B4-BE49-F238E27FC236}">
                    <a16:creationId xmlns:a16="http://schemas.microsoft.com/office/drawing/2014/main" id="{02B77ECF-5F47-33A6-9529-B1F69F77C2AB}"/>
                  </a:ext>
                </a:extLst>
              </p:cNvPr>
              <p:cNvSpPr/>
              <p:nvPr/>
            </p:nvSpPr>
            <p:spPr>
              <a:xfrm>
                <a:off x="2851150" y="915393"/>
                <a:ext cx="698500" cy="273050"/>
              </a:xfrm>
              <a:prstGeom prst="roundRect">
                <a:avLst/>
              </a:prstGeom>
              <a:solidFill>
                <a:srgbClr val="F9F3E7"/>
              </a:solidFill>
              <a:ln w="9525"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"/>
                    </m:oMathParaPr>
                    <m:oMath>
                      <m:r>
                        <a:rPr lang="en-GB" sz="1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(3,−1)</m:t>
                      </m:r>
                    </m:oMath>
                  </m:oMathPara>
                </a14:m>
                <a:endParaRPr lang="en-GB" sz="12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8" name="Rectangle: Rounded Corners 7">
                <a:extLst>
                  <a:ext uri="{FF2B5EF4-FFF2-40B4-BE49-F238E27FC236}">
                    <a16:creationId xmlns:a16="http://schemas.microsoft.com/office/drawing/2014/main" id="{02B77ECF-5F47-33A6-9529-B1F69F77C2A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51150" y="915393"/>
                <a:ext cx="698500" cy="273050"/>
              </a:xfrm>
              <a:prstGeom prst="roundRect">
                <a:avLst/>
              </a:prstGeom>
              <a:blipFill>
                <a:blip r:embed="rId8"/>
                <a:stretch>
                  <a:fillRect b="-6383"/>
                </a:stretch>
              </a:blipFill>
              <a:ln w="9525"/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Rectangle: Rounded Corners 8">
                <a:extLst>
                  <a:ext uri="{FF2B5EF4-FFF2-40B4-BE49-F238E27FC236}">
                    <a16:creationId xmlns:a16="http://schemas.microsoft.com/office/drawing/2014/main" id="{EC09D1EE-553C-0A29-CCE4-88EB04F0D46A}"/>
                  </a:ext>
                </a:extLst>
              </p:cNvPr>
              <p:cNvSpPr/>
              <p:nvPr/>
            </p:nvSpPr>
            <p:spPr>
              <a:xfrm>
                <a:off x="3632200" y="915393"/>
                <a:ext cx="698500" cy="273050"/>
              </a:xfrm>
              <a:prstGeom prst="roundRect">
                <a:avLst/>
              </a:prstGeom>
              <a:solidFill>
                <a:srgbClr val="F9F3E7"/>
              </a:solidFill>
              <a:ln w="9525"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"/>
                    </m:oMathParaPr>
                    <m:oMath>
                      <m:r>
                        <a:rPr lang="en-GB" sz="1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(0,−1)</m:t>
                      </m:r>
                    </m:oMath>
                  </m:oMathPara>
                </a14:m>
                <a:endParaRPr lang="en-GB" sz="12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9" name="Rectangle: Rounded Corners 8">
                <a:extLst>
                  <a:ext uri="{FF2B5EF4-FFF2-40B4-BE49-F238E27FC236}">
                    <a16:creationId xmlns:a16="http://schemas.microsoft.com/office/drawing/2014/main" id="{EC09D1EE-553C-0A29-CCE4-88EB04F0D46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32200" y="915393"/>
                <a:ext cx="698500" cy="273050"/>
              </a:xfrm>
              <a:prstGeom prst="roundRect">
                <a:avLst/>
              </a:prstGeom>
              <a:blipFill>
                <a:blip r:embed="rId9"/>
                <a:stretch>
                  <a:fillRect b="-6383"/>
                </a:stretch>
              </a:blipFill>
              <a:ln w="9525"/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Rectangle: Rounded Corners 9">
                <a:extLst>
                  <a:ext uri="{FF2B5EF4-FFF2-40B4-BE49-F238E27FC236}">
                    <a16:creationId xmlns:a16="http://schemas.microsoft.com/office/drawing/2014/main" id="{232EBC4C-2E79-9EA4-B618-DF4A4E3C3D1D}"/>
                  </a:ext>
                </a:extLst>
              </p:cNvPr>
              <p:cNvSpPr/>
              <p:nvPr/>
            </p:nvSpPr>
            <p:spPr>
              <a:xfrm>
                <a:off x="4413250" y="915393"/>
                <a:ext cx="698500" cy="273050"/>
              </a:xfrm>
              <a:prstGeom prst="roundRect">
                <a:avLst/>
              </a:prstGeom>
              <a:solidFill>
                <a:srgbClr val="F9F3E7"/>
              </a:solidFill>
              <a:ln w="9525"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"/>
                    </m:oMathParaPr>
                    <m:oMath>
                      <m:r>
                        <a:rPr lang="en-GB" sz="1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(−1, 3)</m:t>
                      </m:r>
                    </m:oMath>
                  </m:oMathPara>
                </a14:m>
                <a:endParaRPr lang="en-GB" sz="12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0" name="Rectangle: Rounded Corners 9">
                <a:extLst>
                  <a:ext uri="{FF2B5EF4-FFF2-40B4-BE49-F238E27FC236}">
                    <a16:creationId xmlns:a16="http://schemas.microsoft.com/office/drawing/2014/main" id="{232EBC4C-2E79-9EA4-B618-DF4A4E3C3D1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13250" y="915393"/>
                <a:ext cx="698500" cy="273050"/>
              </a:xfrm>
              <a:prstGeom prst="roundRect">
                <a:avLst/>
              </a:prstGeom>
              <a:blipFill>
                <a:blip r:embed="rId10"/>
                <a:stretch>
                  <a:fillRect b="-6383"/>
                </a:stretch>
              </a:blipFill>
              <a:ln w="9525"/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Rectangle: Rounded Corners 10">
                <a:extLst>
                  <a:ext uri="{FF2B5EF4-FFF2-40B4-BE49-F238E27FC236}">
                    <a16:creationId xmlns:a16="http://schemas.microsoft.com/office/drawing/2014/main" id="{7B4EB512-201E-38E4-9648-6FA1ADAA140E}"/>
                  </a:ext>
                </a:extLst>
              </p:cNvPr>
              <p:cNvSpPr/>
              <p:nvPr/>
            </p:nvSpPr>
            <p:spPr>
              <a:xfrm>
                <a:off x="5187303" y="915393"/>
                <a:ext cx="698500" cy="273050"/>
              </a:xfrm>
              <a:prstGeom prst="roundRect">
                <a:avLst/>
              </a:prstGeom>
              <a:solidFill>
                <a:srgbClr val="F9F3E7"/>
              </a:solidFill>
              <a:ln w="9525"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"/>
                    </m:oMathParaPr>
                    <m:oMath>
                      <m:r>
                        <a:rPr lang="en-GB" sz="1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(5, 0)</m:t>
                      </m:r>
                    </m:oMath>
                  </m:oMathPara>
                </a14:m>
                <a:endParaRPr lang="en-GB" sz="12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1" name="Rectangle: Rounded Corners 10">
                <a:extLst>
                  <a:ext uri="{FF2B5EF4-FFF2-40B4-BE49-F238E27FC236}">
                    <a16:creationId xmlns:a16="http://schemas.microsoft.com/office/drawing/2014/main" id="{7B4EB512-201E-38E4-9648-6FA1ADAA140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87303" y="915393"/>
                <a:ext cx="698500" cy="273050"/>
              </a:xfrm>
              <a:prstGeom prst="roundRect">
                <a:avLst/>
              </a:prstGeom>
              <a:blipFill>
                <a:blip r:embed="rId11"/>
                <a:stretch>
                  <a:fillRect b="-6383"/>
                </a:stretch>
              </a:blipFill>
              <a:ln w="9525"/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21455B96-34CC-4985-1ADE-EEE6FD08F035}"/>
              </a:ext>
            </a:extLst>
          </p:cNvPr>
          <p:cNvCxnSpPr>
            <a:cxnSpLocks/>
          </p:cNvCxnSpPr>
          <p:nvPr/>
        </p:nvCxnSpPr>
        <p:spPr>
          <a:xfrm flipH="1">
            <a:off x="182650" y="2329279"/>
            <a:ext cx="6480000" cy="0"/>
          </a:xfrm>
          <a:prstGeom prst="line">
            <a:avLst/>
          </a:prstGeom>
          <a:ln>
            <a:solidFill>
              <a:schemeClr val="tx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0C33BF64-ECE6-53C8-454D-BF55B7239542}"/>
                  </a:ext>
                </a:extLst>
              </p:cNvPr>
              <p:cNvSpPr txBox="1"/>
              <p:nvPr/>
            </p:nvSpPr>
            <p:spPr>
              <a:xfrm>
                <a:off x="195350" y="2336929"/>
                <a:ext cx="4003532" cy="218739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28600" indent="-228600">
                  <a:buAutoNum type="arabicPeriod" startAt="2"/>
                </a:pPr>
                <a:r>
                  <a:rPr lang="en-GB" sz="1200" b="1" dirty="0"/>
                  <a:t>a)</a:t>
                </a:r>
                <a:r>
                  <a:rPr lang="en-GB" sz="1200" dirty="0"/>
                  <a:t> On the coordinate grid, plot the following coordinates:</a:t>
                </a:r>
              </a:p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>
                      <m:d>
                        <m:dPr>
                          <m:ctrlPr>
                            <a:rPr lang="en-GB" sz="12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GB" sz="1200" b="0" i="1" smtClean="0">
                              <a:latin typeface="Cambria Math" panose="02040503050406030204" pitchFamily="18" charset="0"/>
                            </a:rPr>
                            <m:t>2, 4</m:t>
                          </m:r>
                        </m:e>
                      </m:d>
                      <m:r>
                        <a:rPr lang="en-GB" sz="1200" b="0" i="1" smtClean="0">
                          <a:latin typeface="Cambria Math" panose="02040503050406030204" pitchFamily="18" charset="0"/>
                        </a:rPr>
                        <m:t>   </m:t>
                      </m:r>
                      <m:d>
                        <m:dPr>
                          <m:ctrlPr>
                            <a:rPr lang="en-GB" sz="12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GB" sz="1200" b="0" i="1" smtClean="0">
                              <a:latin typeface="Cambria Math" panose="02040503050406030204" pitchFamily="18" charset="0"/>
                            </a:rPr>
                            <m:t>2, 1</m:t>
                          </m:r>
                        </m:e>
                      </m:d>
                      <m:r>
                        <a:rPr lang="en-GB" sz="1200" b="0" i="1" smtClean="0">
                          <a:latin typeface="Cambria Math" panose="02040503050406030204" pitchFamily="18" charset="0"/>
                        </a:rPr>
                        <m:t>   </m:t>
                      </m:r>
                      <m:d>
                        <m:dPr>
                          <m:ctrlPr>
                            <a:rPr lang="en-GB" sz="12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GB" sz="1200" b="0" i="1" smtClean="0">
                              <a:latin typeface="Cambria Math" panose="02040503050406030204" pitchFamily="18" charset="0"/>
                            </a:rPr>
                            <m:t>2, 0</m:t>
                          </m:r>
                        </m:e>
                      </m:d>
                      <m:r>
                        <a:rPr lang="en-GB" sz="1200" b="0" i="1" smtClean="0">
                          <a:latin typeface="Cambria Math" panose="02040503050406030204" pitchFamily="18" charset="0"/>
                        </a:rPr>
                        <m:t>   (2,−3)</m:t>
                      </m:r>
                    </m:oMath>
                  </m:oMathPara>
                </a14:m>
                <a:endParaRPr lang="en-GB" sz="1200" dirty="0"/>
              </a:p>
              <a:p>
                <a:pPr>
                  <a:lnSpc>
                    <a:spcPct val="150000"/>
                  </a:lnSpc>
                </a:pPr>
                <a:r>
                  <a:rPr lang="en-GB" sz="1200" dirty="0"/>
                  <a:t>      </a:t>
                </a:r>
                <a:r>
                  <a:rPr lang="en-GB" sz="1200" b="1" dirty="0"/>
                  <a:t>b)</a:t>
                </a:r>
                <a:r>
                  <a:rPr lang="en-GB" sz="1200" dirty="0"/>
                  <a:t> Join the coordinates together to make a straight line.</a:t>
                </a:r>
              </a:p>
              <a:p>
                <a:pPr>
                  <a:lnSpc>
                    <a:spcPct val="150000"/>
                  </a:lnSpc>
                </a:pPr>
                <a:r>
                  <a:rPr lang="en-GB" sz="1200" dirty="0"/>
                  <a:t>      </a:t>
                </a:r>
                <a:r>
                  <a:rPr lang="en-GB" sz="1200" b="1" dirty="0"/>
                  <a:t>c)</a:t>
                </a:r>
                <a:r>
                  <a:rPr lang="en-GB" sz="1200" dirty="0"/>
                  <a:t> Write down three more coordinates that also lie on </a:t>
                </a:r>
              </a:p>
              <a:p>
                <a:pPr>
                  <a:lnSpc>
                    <a:spcPct val="150000"/>
                  </a:lnSpc>
                </a:pPr>
                <a:r>
                  <a:rPr lang="en-GB" sz="1200" dirty="0"/>
                  <a:t>          this line</a:t>
                </a:r>
              </a:p>
              <a:p>
                <a:pPr>
                  <a:lnSpc>
                    <a:spcPct val="150000"/>
                  </a:lnSpc>
                </a:pPr>
                <a:r>
                  <a:rPr lang="en-GB" sz="1200" dirty="0"/>
                  <a:t>      </a:t>
                </a:r>
                <a:r>
                  <a:rPr lang="en-GB" sz="1200" b="1" dirty="0"/>
                  <a:t>d)</a:t>
                </a:r>
                <a:r>
                  <a:rPr lang="en-GB" sz="1200" dirty="0"/>
                  <a:t> Complete the sentence:</a:t>
                </a:r>
              </a:p>
              <a:p>
                <a:pPr>
                  <a:lnSpc>
                    <a:spcPct val="150000"/>
                  </a:lnSpc>
                </a:pPr>
                <a:r>
                  <a:rPr lang="en-GB" sz="1200" dirty="0"/>
                  <a:t>           On this line, all of the </a:t>
                </a:r>
                <a14:m>
                  <m:oMath xmlns:m="http://schemas.openxmlformats.org/officeDocument/2006/math">
                    <m:r>
                      <a:rPr lang="en-GB" sz="1200" b="0" i="1" smtClean="0"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r>
                  <a:rPr lang="en-GB" sz="1200" dirty="0"/>
                  <a:t>-coordinates are ____</a:t>
                </a:r>
              </a:p>
              <a:p>
                <a:pPr>
                  <a:lnSpc>
                    <a:spcPct val="150000"/>
                  </a:lnSpc>
                </a:pPr>
                <a:r>
                  <a:rPr lang="en-GB" sz="1200" dirty="0"/>
                  <a:t>      </a:t>
                </a:r>
                <a:r>
                  <a:rPr lang="en-GB" sz="1200" b="1" dirty="0"/>
                  <a:t>e)  </a:t>
                </a:r>
                <a:r>
                  <a:rPr lang="en-GB" sz="1200" dirty="0"/>
                  <a:t>State the equation of the line</a:t>
                </a:r>
              </a:p>
            </p:txBody>
          </p:sp>
        </mc:Choice>
        <mc:Fallback xmlns=""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0C33BF64-ECE6-53C8-454D-BF55B723954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5350" y="2336929"/>
                <a:ext cx="4003532" cy="2187394"/>
              </a:xfrm>
              <a:prstGeom prst="rect">
                <a:avLst/>
              </a:prstGeom>
              <a:blipFill>
                <a:blip r:embed="rId12"/>
                <a:stretch>
                  <a:fillRect l="-152" t="-279" b="-1393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2" name="Picture 21">
            <a:extLst>
              <a:ext uri="{FF2B5EF4-FFF2-40B4-BE49-F238E27FC236}">
                <a16:creationId xmlns:a16="http://schemas.microsoft.com/office/drawing/2014/main" id="{02A22A39-7249-6A1E-F4D9-9BFF9AD4C4A9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4344138" y="2276521"/>
            <a:ext cx="2200407" cy="2320923"/>
          </a:xfrm>
          <a:prstGeom prst="rect">
            <a:avLst/>
          </a:prstGeom>
        </p:spPr>
      </p:pic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1760C6A9-0B24-13AC-E0C4-BFC7E8A019CF}"/>
              </a:ext>
            </a:extLst>
          </p:cNvPr>
          <p:cNvCxnSpPr>
            <a:cxnSpLocks/>
          </p:cNvCxnSpPr>
          <p:nvPr/>
        </p:nvCxnSpPr>
        <p:spPr>
          <a:xfrm flipH="1">
            <a:off x="169950" y="4603878"/>
            <a:ext cx="6480000" cy="0"/>
          </a:xfrm>
          <a:prstGeom prst="line">
            <a:avLst/>
          </a:prstGeom>
          <a:ln>
            <a:solidFill>
              <a:schemeClr val="tx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45" name="TextBox 44">
                <a:extLst>
                  <a:ext uri="{FF2B5EF4-FFF2-40B4-BE49-F238E27FC236}">
                    <a16:creationId xmlns:a16="http://schemas.microsoft.com/office/drawing/2014/main" id="{D0A91A9B-A78F-9716-0E50-5B608DB9F29D}"/>
                  </a:ext>
                </a:extLst>
              </p:cNvPr>
              <p:cNvSpPr txBox="1"/>
              <p:nvPr/>
            </p:nvSpPr>
            <p:spPr>
              <a:xfrm>
                <a:off x="182650" y="4605666"/>
                <a:ext cx="4003532" cy="218739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1200" b="1" dirty="0"/>
                  <a:t>3.   a)</a:t>
                </a:r>
                <a:r>
                  <a:rPr lang="en-GB" sz="1200" dirty="0"/>
                  <a:t> On the coordinate grid, plot the following coordinates:</a:t>
                </a:r>
              </a:p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>
                      <m:d>
                        <m:dPr>
                          <m:ctrlPr>
                            <a:rPr lang="en-GB" sz="12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GB" sz="1200" b="0" i="1" smtClean="0">
                              <a:latin typeface="Cambria Math" panose="02040503050406030204" pitchFamily="18" charset="0"/>
                            </a:rPr>
                            <m:t>4, 3</m:t>
                          </m:r>
                        </m:e>
                      </m:d>
                      <m:r>
                        <a:rPr lang="en-GB" sz="1200" b="0" i="1" smtClean="0">
                          <a:latin typeface="Cambria Math" panose="02040503050406030204" pitchFamily="18" charset="0"/>
                        </a:rPr>
                        <m:t>   </m:t>
                      </m:r>
                      <m:d>
                        <m:dPr>
                          <m:ctrlPr>
                            <a:rPr lang="en-GB" sz="12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GB" sz="1200" b="0" i="1" smtClean="0">
                              <a:latin typeface="Cambria Math" panose="02040503050406030204" pitchFamily="18" charset="0"/>
                            </a:rPr>
                            <m:t>1, 3</m:t>
                          </m:r>
                        </m:e>
                      </m:d>
                      <m:r>
                        <a:rPr lang="en-GB" sz="1200" b="0" i="1" smtClean="0">
                          <a:latin typeface="Cambria Math" panose="02040503050406030204" pitchFamily="18" charset="0"/>
                        </a:rPr>
                        <m:t>   </m:t>
                      </m:r>
                      <m:d>
                        <m:dPr>
                          <m:ctrlPr>
                            <a:rPr lang="en-GB" sz="12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GB" sz="1200" b="0" i="1" smtClean="0">
                              <a:latin typeface="Cambria Math" panose="02040503050406030204" pitchFamily="18" charset="0"/>
                            </a:rPr>
                            <m:t>0, 3</m:t>
                          </m:r>
                        </m:e>
                      </m:d>
                      <m:r>
                        <a:rPr lang="en-GB" sz="1200" b="0" i="1" smtClean="0">
                          <a:latin typeface="Cambria Math" panose="02040503050406030204" pitchFamily="18" charset="0"/>
                        </a:rPr>
                        <m:t>   (−4, 3)</m:t>
                      </m:r>
                    </m:oMath>
                  </m:oMathPara>
                </a14:m>
                <a:endParaRPr lang="en-GB" sz="1200" dirty="0"/>
              </a:p>
              <a:p>
                <a:pPr>
                  <a:lnSpc>
                    <a:spcPct val="150000"/>
                  </a:lnSpc>
                </a:pPr>
                <a:r>
                  <a:rPr lang="en-GB" sz="1200" dirty="0"/>
                  <a:t>      </a:t>
                </a:r>
                <a:r>
                  <a:rPr lang="en-GB" sz="1200" b="1" dirty="0"/>
                  <a:t>b)</a:t>
                </a:r>
                <a:r>
                  <a:rPr lang="en-GB" sz="1200" dirty="0"/>
                  <a:t> Join the coordinates together to make a straight line.</a:t>
                </a:r>
              </a:p>
              <a:p>
                <a:pPr>
                  <a:lnSpc>
                    <a:spcPct val="150000"/>
                  </a:lnSpc>
                </a:pPr>
                <a:r>
                  <a:rPr lang="en-GB" sz="1200" dirty="0"/>
                  <a:t>      </a:t>
                </a:r>
                <a:r>
                  <a:rPr lang="en-GB" sz="1200" b="1" dirty="0"/>
                  <a:t>c)</a:t>
                </a:r>
                <a:r>
                  <a:rPr lang="en-GB" sz="1200" dirty="0"/>
                  <a:t> Write down three more coordinates that also lie on </a:t>
                </a:r>
              </a:p>
              <a:p>
                <a:pPr>
                  <a:lnSpc>
                    <a:spcPct val="150000"/>
                  </a:lnSpc>
                </a:pPr>
                <a:r>
                  <a:rPr lang="en-GB" sz="1200" dirty="0"/>
                  <a:t>          this line</a:t>
                </a:r>
              </a:p>
              <a:p>
                <a:pPr>
                  <a:lnSpc>
                    <a:spcPct val="150000"/>
                  </a:lnSpc>
                </a:pPr>
                <a:r>
                  <a:rPr lang="en-GB" sz="1200" dirty="0"/>
                  <a:t>      </a:t>
                </a:r>
                <a:r>
                  <a:rPr lang="en-GB" sz="1200" b="1" dirty="0"/>
                  <a:t>d)</a:t>
                </a:r>
                <a:r>
                  <a:rPr lang="en-GB" sz="1200" dirty="0"/>
                  <a:t> Complete the sentence:</a:t>
                </a:r>
              </a:p>
              <a:p>
                <a:pPr>
                  <a:lnSpc>
                    <a:spcPct val="150000"/>
                  </a:lnSpc>
                </a:pPr>
                <a:r>
                  <a:rPr lang="en-GB" sz="1200" dirty="0"/>
                  <a:t>           On this line, all of the </a:t>
                </a:r>
                <a14:m>
                  <m:oMath xmlns:m="http://schemas.openxmlformats.org/officeDocument/2006/math">
                    <m:r>
                      <a:rPr lang="en-GB" sz="1200" b="0" i="1" smtClean="0">
                        <a:latin typeface="Cambria Math" panose="02040503050406030204" pitchFamily="18" charset="0"/>
                      </a:rPr>
                      <m:t>𝑦</m:t>
                    </m:r>
                  </m:oMath>
                </a14:m>
                <a:r>
                  <a:rPr lang="en-GB" sz="1200" dirty="0"/>
                  <a:t>-coordinates are ____</a:t>
                </a:r>
              </a:p>
              <a:p>
                <a:pPr>
                  <a:lnSpc>
                    <a:spcPct val="150000"/>
                  </a:lnSpc>
                </a:pPr>
                <a:r>
                  <a:rPr lang="en-GB" sz="1200" dirty="0"/>
                  <a:t>      </a:t>
                </a:r>
                <a:r>
                  <a:rPr lang="en-GB" sz="1200" b="1" dirty="0"/>
                  <a:t>e)  </a:t>
                </a:r>
                <a:r>
                  <a:rPr lang="en-GB" sz="1200" dirty="0"/>
                  <a:t>State the equation of the line</a:t>
                </a:r>
              </a:p>
            </p:txBody>
          </p:sp>
        </mc:Choice>
        <mc:Fallback xmlns="">
          <p:sp>
            <p:nvSpPr>
              <p:cNvPr id="45" name="TextBox 44">
                <a:extLst>
                  <a:ext uri="{FF2B5EF4-FFF2-40B4-BE49-F238E27FC236}">
                    <a16:creationId xmlns:a16="http://schemas.microsoft.com/office/drawing/2014/main" id="{D0A91A9B-A78F-9716-0E50-5B608DB9F29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2650" y="4605666"/>
                <a:ext cx="4003532" cy="2187394"/>
              </a:xfrm>
              <a:prstGeom prst="rect">
                <a:avLst/>
              </a:prstGeom>
              <a:blipFill>
                <a:blip r:embed="rId14"/>
                <a:stretch>
                  <a:fillRect l="-152" t="-279" b="-1676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6" name="Picture 45">
            <a:extLst>
              <a:ext uri="{FF2B5EF4-FFF2-40B4-BE49-F238E27FC236}">
                <a16:creationId xmlns:a16="http://schemas.microsoft.com/office/drawing/2014/main" id="{65673289-F37F-CD91-9E10-02369C05BA0B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4331438" y="4562844"/>
            <a:ext cx="2200407" cy="2320923"/>
          </a:xfrm>
          <a:prstGeom prst="rect">
            <a:avLst/>
          </a:prstGeom>
        </p:spPr>
      </p:pic>
      <p:cxnSp>
        <p:nvCxnSpPr>
          <p:cNvPr id="57" name="Straight Connector 56">
            <a:extLst>
              <a:ext uri="{FF2B5EF4-FFF2-40B4-BE49-F238E27FC236}">
                <a16:creationId xmlns:a16="http://schemas.microsoft.com/office/drawing/2014/main" id="{4B0CD074-A0A1-5779-694E-34069BC339FE}"/>
              </a:ext>
            </a:extLst>
          </p:cNvPr>
          <p:cNvCxnSpPr>
            <a:cxnSpLocks/>
          </p:cNvCxnSpPr>
          <p:nvPr/>
        </p:nvCxnSpPr>
        <p:spPr>
          <a:xfrm flipH="1">
            <a:off x="189000" y="6881225"/>
            <a:ext cx="6480000" cy="0"/>
          </a:xfrm>
          <a:prstGeom prst="line">
            <a:avLst/>
          </a:prstGeom>
          <a:ln>
            <a:solidFill>
              <a:schemeClr val="tx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58" name="TextBox 57">
                <a:extLst>
                  <a:ext uri="{FF2B5EF4-FFF2-40B4-BE49-F238E27FC236}">
                    <a16:creationId xmlns:a16="http://schemas.microsoft.com/office/drawing/2014/main" id="{3CEACD6E-56FA-543C-4D71-3697BBB3C11B}"/>
                  </a:ext>
                </a:extLst>
              </p:cNvPr>
              <p:cNvSpPr txBox="1"/>
              <p:nvPr/>
            </p:nvSpPr>
            <p:spPr>
              <a:xfrm>
                <a:off x="201700" y="6888875"/>
                <a:ext cx="3643470" cy="29255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28600" indent="-228600">
                  <a:buAutoNum type="arabicPeriod" startAt="4"/>
                </a:pPr>
                <a:r>
                  <a:rPr lang="en-GB" sz="1200" b="1" dirty="0"/>
                  <a:t>a) </a:t>
                </a:r>
                <a:r>
                  <a:rPr lang="en-GB" sz="1200" b="1" dirty="0" err="1"/>
                  <a:t>i</a:t>
                </a:r>
                <a:r>
                  <a:rPr lang="en-GB" sz="1200" b="1" dirty="0"/>
                  <a:t>. </a:t>
                </a:r>
                <a:r>
                  <a:rPr lang="en-GB" sz="1200" dirty="0"/>
                  <a:t>On the coordinate grid, plot three coordinates</a:t>
                </a:r>
              </a:p>
              <a:p>
                <a:r>
                  <a:rPr lang="en-GB" sz="1200" dirty="0"/>
                  <a:t>               with an </a:t>
                </a:r>
                <a14:m>
                  <m:oMath xmlns:m="http://schemas.openxmlformats.org/officeDocument/2006/math">
                    <m:r>
                      <a:rPr lang="en-GB" sz="1200" b="0" i="1" smtClean="0"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r>
                  <a:rPr lang="en-GB" sz="1200" dirty="0"/>
                  <a:t> value of </a:t>
                </a:r>
                <a14:m>
                  <m:oMath xmlns:m="http://schemas.openxmlformats.org/officeDocument/2006/math">
                    <m:r>
                      <a:rPr lang="en-GB" sz="1200" b="0" i="1" smtClean="0">
                        <a:latin typeface="Cambria Math" panose="02040503050406030204" pitchFamily="18" charset="0"/>
                      </a:rPr>
                      <m:t>−6</m:t>
                    </m:r>
                  </m:oMath>
                </a14:m>
                <a:endParaRPr lang="en-GB" sz="1200" dirty="0"/>
              </a:p>
              <a:p>
                <a:pPr>
                  <a:lnSpc>
                    <a:spcPct val="150000"/>
                  </a:lnSpc>
                </a:pPr>
                <a:r>
                  <a:rPr lang="en-GB" sz="1200" b="1" dirty="0"/>
                  <a:t>           ii.</a:t>
                </a:r>
                <a:r>
                  <a:rPr lang="en-GB" sz="1200" dirty="0"/>
                  <a:t> Join the coordinates together to make a </a:t>
                </a:r>
              </a:p>
              <a:p>
                <a:r>
                  <a:rPr lang="en-GB" sz="1200" dirty="0"/>
                  <a:t>                straight line.</a:t>
                </a:r>
              </a:p>
              <a:p>
                <a:pPr>
                  <a:lnSpc>
                    <a:spcPct val="150000"/>
                  </a:lnSpc>
                </a:pPr>
                <a:r>
                  <a:rPr lang="en-GB" sz="1200" b="1" dirty="0"/>
                  <a:t>           iii. </a:t>
                </a:r>
                <a:r>
                  <a:rPr lang="en-GB" sz="1200" dirty="0"/>
                  <a:t>State the equation of the line</a:t>
                </a:r>
              </a:p>
              <a:p>
                <a:pPr>
                  <a:lnSpc>
                    <a:spcPct val="150000"/>
                  </a:lnSpc>
                </a:pPr>
                <a:r>
                  <a:rPr lang="en-GB" sz="1200" b="1" dirty="0"/>
                  <a:t>      b) </a:t>
                </a:r>
                <a:r>
                  <a:rPr lang="en-GB" sz="1200" b="1" dirty="0" err="1"/>
                  <a:t>i</a:t>
                </a:r>
                <a:r>
                  <a:rPr lang="en-GB" sz="1200" b="1" dirty="0"/>
                  <a:t>. </a:t>
                </a:r>
                <a:r>
                  <a:rPr lang="en-GB" sz="1200" dirty="0"/>
                  <a:t>On the coordinate grid, plot three coordinates</a:t>
                </a:r>
              </a:p>
              <a:p>
                <a:r>
                  <a:rPr lang="en-GB" sz="1200" dirty="0"/>
                  <a:t>               with a </a:t>
                </a:r>
                <a14:m>
                  <m:oMath xmlns:m="http://schemas.openxmlformats.org/officeDocument/2006/math">
                    <m:r>
                      <a:rPr lang="en-GB" sz="1200" b="0" i="1" smtClean="0">
                        <a:latin typeface="Cambria Math" panose="02040503050406030204" pitchFamily="18" charset="0"/>
                      </a:rPr>
                      <m:t>𝑦</m:t>
                    </m:r>
                  </m:oMath>
                </a14:m>
                <a:r>
                  <a:rPr lang="en-GB" sz="1200" dirty="0"/>
                  <a:t> value of </a:t>
                </a:r>
                <a14:m>
                  <m:oMath xmlns:m="http://schemas.openxmlformats.org/officeDocument/2006/math">
                    <m:r>
                      <a:rPr lang="en-GB" sz="1200" b="0" i="1" smtClean="0">
                        <a:latin typeface="Cambria Math" panose="02040503050406030204" pitchFamily="18" charset="0"/>
                      </a:rPr>
                      <m:t>−4</m:t>
                    </m:r>
                  </m:oMath>
                </a14:m>
                <a:endParaRPr lang="en-GB" sz="1200" dirty="0"/>
              </a:p>
              <a:p>
                <a:pPr>
                  <a:lnSpc>
                    <a:spcPct val="150000"/>
                  </a:lnSpc>
                </a:pPr>
                <a:r>
                  <a:rPr lang="en-GB" sz="1200" b="1" dirty="0"/>
                  <a:t>           ii.</a:t>
                </a:r>
                <a:r>
                  <a:rPr lang="en-GB" sz="1200" dirty="0"/>
                  <a:t> Join the coordinates together to make a </a:t>
                </a:r>
              </a:p>
              <a:p>
                <a:r>
                  <a:rPr lang="en-GB" sz="1200" dirty="0"/>
                  <a:t>                straight line.</a:t>
                </a:r>
              </a:p>
              <a:p>
                <a:pPr>
                  <a:lnSpc>
                    <a:spcPct val="150000"/>
                  </a:lnSpc>
                </a:pPr>
                <a:r>
                  <a:rPr lang="en-GB" sz="1200" b="1" dirty="0"/>
                  <a:t>           iii. </a:t>
                </a:r>
                <a:r>
                  <a:rPr lang="en-GB" sz="1200" dirty="0"/>
                  <a:t>State the equation of the line</a:t>
                </a:r>
              </a:p>
              <a:p>
                <a:pPr>
                  <a:lnSpc>
                    <a:spcPct val="150000"/>
                  </a:lnSpc>
                </a:pPr>
                <a:r>
                  <a:rPr lang="en-GB" sz="1200" dirty="0"/>
                  <a:t>      </a:t>
                </a:r>
                <a:r>
                  <a:rPr lang="en-GB" sz="1200" b="1" dirty="0"/>
                  <a:t>c)</a:t>
                </a:r>
                <a:r>
                  <a:rPr lang="en-GB" sz="1200" dirty="0"/>
                  <a:t> State the equation of the line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GB" sz="1200" b="0" i="0" smtClean="0">
                        <a:latin typeface="Cambria Math" panose="02040503050406030204" pitchFamily="18" charset="0"/>
                      </a:rPr>
                      <m:t>A</m:t>
                    </m:r>
                  </m:oMath>
                </a14:m>
                <a:endParaRPr lang="en-GB" sz="1200" dirty="0"/>
              </a:p>
              <a:p>
                <a:pPr>
                  <a:lnSpc>
                    <a:spcPct val="150000"/>
                  </a:lnSpc>
                </a:pPr>
                <a:r>
                  <a:rPr lang="en-GB" sz="1200" dirty="0"/>
                  <a:t>      </a:t>
                </a:r>
                <a:r>
                  <a:rPr lang="en-GB" sz="1200" b="1" dirty="0"/>
                  <a:t>d)</a:t>
                </a:r>
                <a:r>
                  <a:rPr lang="en-GB" sz="1200" dirty="0"/>
                  <a:t> State the equation of the line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GB" sz="1200" b="0" i="0" smtClean="0">
                        <a:latin typeface="Cambria Math" panose="02040503050406030204" pitchFamily="18" charset="0"/>
                      </a:rPr>
                      <m:t>B</m:t>
                    </m:r>
                  </m:oMath>
                </a14:m>
                <a:endParaRPr lang="en-GB" sz="1200" dirty="0"/>
              </a:p>
            </p:txBody>
          </p:sp>
        </mc:Choice>
        <mc:Fallback xmlns="">
          <p:sp>
            <p:nvSpPr>
              <p:cNvPr id="58" name="TextBox 57">
                <a:extLst>
                  <a:ext uri="{FF2B5EF4-FFF2-40B4-BE49-F238E27FC236}">
                    <a16:creationId xmlns:a16="http://schemas.microsoft.com/office/drawing/2014/main" id="{3CEACD6E-56FA-543C-4D71-3697BBB3C11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1700" y="6888875"/>
                <a:ext cx="3643470" cy="2925544"/>
              </a:xfrm>
              <a:prstGeom prst="rect">
                <a:avLst/>
              </a:prstGeom>
              <a:blipFill>
                <a:blip r:embed="rId15"/>
                <a:stretch>
                  <a:fillRect l="-167" t="-417" b="-833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77" name="Straight Connector 76">
            <a:extLst>
              <a:ext uri="{FF2B5EF4-FFF2-40B4-BE49-F238E27FC236}">
                <a16:creationId xmlns:a16="http://schemas.microsoft.com/office/drawing/2014/main" id="{144ABA3E-D2D2-DBBD-B245-9F193CA99907}"/>
              </a:ext>
            </a:extLst>
          </p:cNvPr>
          <p:cNvCxnSpPr>
            <a:cxnSpLocks/>
          </p:cNvCxnSpPr>
          <p:nvPr/>
        </p:nvCxnSpPr>
        <p:spPr>
          <a:xfrm flipV="1">
            <a:off x="4894383" y="7048745"/>
            <a:ext cx="0" cy="259408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Straight Connector 77">
            <a:extLst>
              <a:ext uri="{FF2B5EF4-FFF2-40B4-BE49-F238E27FC236}">
                <a16:creationId xmlns:a16="http://schemas.microsoft.com/office/drawing/2014/main" id="{46829415-186A-9139-C1B5-165FFD90B38F}"/>
              </a:ext>
            </a:extLst>
          </p:cNvPr>
          <p:cNvCxnSpPr>
            <a:cxnSpLocks/>
          </p:cNvCxnSpPr>
          <p:nvPr/>
        </p:nvCxnSpPr>
        <p:spPr>
          <a:xfrm flipH="1">
            <a:off x="3912636" y="9483969"/>
            <a:ext cx="259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79" name="TextBox 78">
                <a:extLst>
                  <a:ext uri="{FF2B5EF4-FFF2-40B4-BE49-F238E27FC236}">
                    <a16:creationId xmlns:a16="http://schemas.microsoft.com/office/drawing/2014/main" id="{A2FE6E7B-A675-B2F3-42C5-6CC4454B277D}"/>
                  </a:ext>
                </a:extLst>
              </p:cNvPr>
              <p:cNvSpPr txBox="1"/>
              <p:nvPr/>
            </p:nvSpPr>
            <p:spPr>
              <a:xfrm>
                <a:off x="4758852" y="6765094"/>
                <a:ext cx="32412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>
                      <m:r>
                        <m:rPr>
                          <m:sty m:val="p"/>
                        </m:rPr>
                        <a:rPr lang="en-GB" sz="1200" b="0" i="0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A</m:t>
                      </m:r>
                    </m:oMath>
                  </m:oMathPara>
                </a14:m>
                <a:endParaRPr lang="en-GB" sz="12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79" name="TextBox 78">
                <a:extLst>
                  <a:ext uri="{FF2B5EF4-FFF2-40B4-BE49-F238E27FC236}">
                    <a16:creationId xmlns:a16="http://schemas.microsoft.com/office/drawing/2014/main" id="{A2FE6E7B-A675-B2F3-42C5-6CC4454B277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58852" y="6765094"/>
                <a:ext cx="324128" cy="369332"/>
              </a:xfrm>
              <a:prstGeom prst="rect">
                <a:avLst/>
              </a:prstGeom>
              <a:blipFill>
                <a:blip r:embed="rId1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0" name="TextBox 79">
                <a:extLst>
                  <a:ext uri="{FF2B5EF4-FFF2-40B4-BE49-F238E27FC236}">
                    <a16:creationId xmlns:a16="http://schemas.microsoft.com/office/drawing/2014/main" id="{E8584918-3A16-34AA-10E5-C0CF9242C479}"/>
                  </a:ext>
                </a:extLst>
              </p:cNvPr>
              <p:cNvSpPr txBox="1"/>
              <p:nvPr/>
            </p:nvSpPr>
            <p:spPr>
              <a:xfrm>
                <a:off x="6374907" y="9182127"/>
                <a:ext cx="31451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>
                      <m:r>
                        <m:rPr>
                          <m:sty m:val="p"/>
                        </m:rPr>
                        <a:rPr lang="en-GB" sz="1200" b="0" i="0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B</m:t>
                      </m:r>
                    </m:oMath>
                  </m:oMathPara>
                </a14:m>
                <a:endParaRPr lang="en-GB" sz="12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80" name="TextBox 79">
                <a:extLst>
                  <a:ext uri="{FF2B5EF4-FFF2-40B4-BE49-F238E27FC236}">
                    <a16:creationId xmlns:a16="http://schemas.microsoft.com/office/drawing/2014/main" id="{E8584918-3A16-34AA-10E5-C0CF9242C47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74907" y="9182127"/>
                <a:ext cx="314510" cy="369332"/>
              </a:xfrm>
              <a:prstGeom prst="rect">
                <a:avLst/>
              </a:prstGeom>
              <a:blipFill>
                <a:blip r:embed="rId1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385B13CA-41D6-46DE-BE21-918DE6C6F82B}"/>
                  </a:ext>
                </a:extLst>
              </p:cNvPr>
              <p:cNvSpPr txBox="1"/>
              <p:nvPr/>
            </p:nvSpPr>
            <p:spPr>
              <a:xfrm>
                <a:off x="2665131" y="7710737"/>
                <a:ext cx="70769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>
                      <m:r>
                        <a:rPr lang="en-GB" sz="1200" b="0" i="1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GB" sz="1200" b="0" i="1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=−6</m:t>
                      </m:r>
                    </m:oMath>
                  </m:oMathPara>
                </a14:m>
                <a:endParaRPr lang="en-GB" sz="12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385B13CA-41D6-46DE-BE21-918DE6C6F82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65131" y="7710737"/>
                <a:ext cx="707694" cy="369332"/>
              </a:xfrm>
              <a:prstGeom prst="rect">
                <a:avLst/>
              </a:prstGeom>
              <a:blipFill>
                <a:blip r:embed="rId1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46E35541-28B3-92E2-1C94-692B07507E5E}"/>
              </a:ext>
            </a:extLst>
          </p:cNvPr>
          <p:cNvCxnSpPr>
            <a:cxnSpLocks/>
          </p:cNvCxnSpPr>
          <p:nvPr/>
        </p:nvCxnSpPr>
        <p:spPr>
          <a:xfrm flipV="1">
            <a:off x="4243753" y="7069014"/>
            <a:ext cx="0" cy="259408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948E302C-4C10-91EF-7426-AA3F64683190}"/>
                  </a:ext>
                </a:extLst>
              </p:cNvPr>
              <p:cNvSpPr txBox="1"/>
              <p:nvPr/>
            </p:nvSpPr>
            <p:spPr>
              <a:xfrm>
                <a:off x="3900913" y="6793060"/>
                <a:ext cx="70769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>
                      <m:r>
                        <a:rPr lang="en-GB" sz="1200" b="0" i="1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GB" sz="1200" b="0" i="1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=−6</m:t>
                      </m:r>
                    </m:oMath>
                  </m:oMathPara>
                </a14:m>
                <a:endParaRPr lang="en-GB" sz="12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948E302C-4C10-91EF-7426-AA3F6468319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00913" y="6793060"/>
                <a:ext cx="707694" cy="369332"/>
              </a:xfrm>
              <a:prstGeom prst="rect">
                <a:avLst/>
              </a:prstGeom>
              <a:blipFill>
                <a:blip r:embed="rId1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E4E1C04D-8252-55C3-04AE-85850FA139CB}"/>
                  </a:ext>
                </a:extLst>
              </p:cNvPr>
              <p:cNvSpPr txBox="1"/>
              <p:nvPr/>
            </p:nvSpPr>
            <p:spPr>
              <a:xfrm>
                <a:off x="2702256" y="8881665"/>
                <a:ext cx="71045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>
                      <m:r>
                        <a:rPr lang="en-GB" sz="1200" b="0" i="1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GB" sz="1200" b="0" i="1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=−4</m:t>
                      </m:r>
                    </m:oMath>
                  </m:oMathPara>
                </a14:m>
                <a:endParaRPr lang="en-GB" sz="12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E4E1C04D-8252-55C3-04AE-85850FA139C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02256" y="8881665"/>
                <a:ext cx="710451" cy="369332"/>
              </a:xfrm>
              <a:prstGeom prst="rect">
                <a:avLst/>
              </a:prstGeom>
              <a:blipFill>
                <a:blip r:embed="rId2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1BD0DC93-3676-2EB9-3B65-B9C366F0D013}"/>
              </a:ext>
            </a:extLst>
          </p:cNvPr>
          <p:cNvCxnSpPr>
            <a:cxnSpLocks/>
          </p:cNvCxnSpPr>
          <p:nvPr/>
        </p:nvCxnSpPr>
        <p:spPr>
          <a:xfrm flipH="1">
            <a:off x="3912636" y="8997461"/>
            <a:ext cx="259200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075AB997-330E-F336-FC1C-F206F062E5DD}"/>
                  </a:ext>
                </a:extLst>
              </p:cNvPr>
              <p:cNvSpPr txBox="1"/>
              <p:nvPr/>
            </p:nvSpPr>
            <p:spPr>
              <a:xfrm>
                <a:off x="5913263" y="8677703"/>
                <a:ext cx="71045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>
                      <m:r>
                        <a:rPr lang="en-GB" sz="1200" b="0" i="1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GB" sz="1200" b="0" i="1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=−4</m:t>
                      </m:r>
                    </m:oMath>
                  </m:oMathPara>
                </a14:m>
                <a:endParaRPr lang="en-GB" sz="12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075AB997-330E-F336-FC1C-F206F062E5D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13263" y="8677703"/>
                <a:ext cx="710451" cy="369332"/>
              </a:xfrm>
              <a:prstGeom prst="rect">
                <a:avLst/>
              </a:prstGeom>
              <a:blipFill>
                <a:blip r:embed="rId2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99BDCE59-0D2F-C18F-818B-03248888C67A}"/>
                  </a:ext>
                </a:extLst>
              </p:cNvPr>
              <p:cNvSpPr txBox="1"/>
              <p:nvPr/>
            </p:nvSpPr>
            <p:spPr>
              <a:xfrm>
                <a:off x="2700790" y="9419624"/>
                <a:ext cx="71045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>
                      <m:r>
                        <a:rPr lang="en-GB" sz="1200" b="0" i="1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GB" sz="1200" b="0" i="1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=−7</m:t>
                      </m:r>
                    </m:oMath>
                  </m:oMathPara>
                </a14:m>
                <a:endParaRPr lang="en-GB" sz="12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99BDCE59-0D2F-C18F-818B-03248888C67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00790" y="9419624"/>
                <a:ext cx="710451" cy="369332"/>
              </a:xfrm>
              <a:prstGeom prst="rect">
                <a:avLst/>
              </a:prstGeom>
              <a:blipFill>
                <a:blip r:embed="rId2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C3067590-C9E5-9669-9810-B15DB9DAFD5B}"/>
                  </a:ext>
                </a:extLst>
              </p:cNvPr>
              <p:cNvSpPr txBox="1"/>
              <p:nvPr/>
            </p:nvSpPr>
            <p:spPr>
              <a:xfrm>
                <a:off x="2704848" y="9154733"/>
                <a:ext cx="70769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>
                      <m:r>
                        <a:rPr lang="en-GB" sz="1200" b="0" i="1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GB" sz="1200" b="0" i="1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=−2</m:t>
                      </m:r>
                    </m:oMath>
                  </m:oMathPara>
                </a14:m>
                <a:endParaRPr lang="en-GB" sz="12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C3067590-C9E5-9669-9810-B15DB9DAFD5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04848" y="9154733"/>
                <a:ext cx="707694" cy="369332"/>
              </a:xfrm>
              <a:prstGeom prst="rect">
                <a:avLst/>
              </a:prstGeom>
              <a:blipFill>
                <a:blip r:embed="rId2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A3D54C8F-9207-9B16-5C1B-37E2CB96E3F1}"/>
                  </a:ext>
                </a:extLst>
              </p:cNvPr>
              <p:cNvSpPr txBox="1"/>
              <p:nvPr/>
            </p:nvSpPr>
            <p:spPr>
              <a:xfrm>
                <a:off x="1289377" y="5593899"/>
                <a:ext cx="1764266" cy="3402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GB" sz="1200" b="0" dirty="0">
                    <a:solidFill>
                      <a:srgbClr val="FF0000"/>
                    </a:solidFill>
                  </a:rPr>
                  <a:t>e.g.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GB" sz="12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GB" sz="12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2, 3</m:t>
                        </m:r>
                      </m:e>
                    </m:d>
                    <m:r>
                      <a:rPr lang="en-GB" sz="12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  </m:t>
                    </m:r>
                    <m:d>
                      <m:dPr>
                        <m:ctrlPr>
                          <a:rPr lang="en-GB" sz="12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GB" sz="12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3, 3</m:t>
                        </m:r>
                      </m:e>
                    </m:d>
                    <m:r>
                      <a:rPr lang="en-GB" sz="12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  (−2, 3)</m:t>
                    </m:r>
                  </m:oMath>
                </a14:m>
                <a:endParaRPr lang="en-GB" sz="12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A3D54C8F-9207-9B16-5C1B-37E2CB96E3F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89377" y="5593899"/>
                <a:ext cx="1764266" cy="340221"/>
              </a:xfrm>
              <a:prstGeom prst="rect">
                <a:avLst/>
              </a:prstGeom>
              <a:blipFill>
                <a:blip r:embed="rId24"/>
                <a:stretch>
                  <a:fillRect l="-346" b="-16364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B580D267-EE02-EEC7-90DF-5E8B38D745A8}"/>
                  </a:ext>
                </a:extLst>
              </p:cNvPr>
              <p:cNvSpPr txBox="1"/>
              <p:nvPr/>
            </p:nvSpPr>
            <p:spPr>
              <a:xfrm>
                <a:off x="3161455" y="6131399"/>
                <a:ext cx="30489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>
                      <m:r>
                        <a:rPr lang="en-GB" sz="1200" b="0" i="1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3</m:t>
                      </m:r>
                    </m:oMath>
                  </m:oMathPara>
                </a14:m>
                <a:endParaRPr lang="en-GB" sz="12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B580D267-EE02-EEC7-90DF-5E8B38D745A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61455" y="6131399"/>
                <a:ext cx="304892" cy="369332"/>
              </a:xfrm>
              <a:prstGeom prst="rect">
                <a:avLst/>
              </a:prstGeom>
              <a:blipFill>
                <a:blip r:embed="rId2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BA58433C-3CA6-791E-DE57-6BD50DB48F96}"/>
                  </a:ext>
                </a:extLst>
              </p:cNvPr>
              <p:cNvSpPr txBox="1"/>
              <p:nvPr/>
            </p:nvSpPr>
            <p:spPr>
              <a:xfrm>
                <a:off x="2537472" y="6423437"/>
                <a:ext cx="595035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>
                      <m:r>
                        <a:rPr lang="en-GB" sz="1200" b="0" i="1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GB" sz="1200" b="0" i="1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=3</m:t>
                      </m:r>
                    </m:oMath>
                  </m:oMathPara>
                </a14:m>
                <a:endParaRPr lang="en-GB" sz="12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BA58433C-3CA6-791E-DE57-6BD50DB48F9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37472" y="6423437"/>
                <a:ext cx="595035" cy="369332"/>
              </a:xfrm>
              <a:prstGeom prst="rect">
                <a:avLst/>
              </a:prstGeom>
              <a:blipFill>
                <a:blip r:embed="rId2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9" name="TextBox 28">
            <a:extLst>
              <a:ext uri="{FF2B5EF4-FFF2-40B4-BE49-F238E27FC236}">
                <a16:creationId xmlns:a16="http://schemas.microsoft.com/office/drawing/2014/main" id="{07712C53-36CB-7E7F-A86C-CAE8A6EAFB64}"/>
              </a:ext>
            </a:extLst>
          </p:cNvPr>
          <p:cNvSpPr txBox="1"/>
          <p:nvPr/>
        </p:nvSpPr>
        <p:spPr>
          <a:xfrm>
            <a:off x="5484059" y="4935335"/>
            <a:ext cx="300082" cy="33951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200" dirty="0">
                <a:solidFill>
                  <a:srgbClr val="FF0000"/>
                </a:solidFill>
                <a:sym typeface="Wingdings" panose="05000000000000000000" pitchFamily="2" charset="2"/>
              </a:rPr>
              <a:t></a:t>
            </a:r>
            <a:endParaRPr lang="en-GB" sz="1200" dirty="0">
              <a:solidFill>
                <a:srgbClr val="FF0000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426801E6-9A92-4726-2187-249575A48606}"/>
              </a:ext>
            </a:extLst>
          </p:cNvPr>
          <p:cNvSpPr txBox="1"/>
          <p:nvPr/>
        </p:nvSpPr>
        <p:spPr>
          <a:xfrm>
            <a:off x="6177915" y="4935335"/>
            <a:ext cx="300082" cy="33951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200" dirty="0">
                <a:solidFill>
                  <a:srgbClr val="FF0000"/>
                </a:solidFill>
                <a:sym typeface="Wingdings" panose="05000000000000000000" pitchFamily="2" charset="2"/>
              </a:rPr>
              <a:t></a:t>
            </a:r>
            <a:endParaRPr lang="en-GB" sz="1200" dirty="0">
              <a:solidFill>
                <a:srgbClr val="FF0000"/>
              </a:solidFill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C40B2751-8205-B063-E253-1E8979B4208C}"/>
              </a:ext>
            </a:extLst>
          </p:cNvPr>
          <p:cNvSpPr txBox="1"/>
          <p:nvPr/>
        </p:nvSpPr>
        <p:spPr>
          <a:xfrm>
            <a:off x="5249498" y="4935335"/>
            <a:ext cx="300082" cy="33951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200" dirty="0">
                <a:solidFill>
                  <a:srgbClr val="FF0000"/>
                </a:solidFill>
                <a:sym typeface="Wingdings" panose="05000000000000000000" pitchFamily="2" charset="2"/>
              </a:rPr>
              <a:t></a:t>
            </a:r>
            <a:endParaRPr lang="en-GB" sz="1200" dirty="0">
              <a:solidFill>
                <a:srgbClr val="FF0000"/>
              </a:solidFill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2F1995CA-FFA1-9E05-368D-E9F90D601BE9}"/>
              </a:ext>
            </a:extLst>
          </p:cNvPr>
          <p:cNvSpPr txBox="1"/>
          <p:nvPr/>
        </p:nvSpPr>
        <p:spPr>
          <a:xfrm>
            <a:off x="4343727" y="4935335"/>
            <a:ext cx="300082" cy="33951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200" dirty="0">
                <a:solidFill>
                  <a:srgbClr val="FF0000"/>
                </a:solidFill>
                <a:sym typeface="Wingdings" panose="05000000000000000000" pitchFamily="2" charset="2"/>
              </a:rPr>
              <a:t></a:t>
            </a:r>
            <a:endParaRPr lang="en-GB" sz="1200" dirty="0">
              <a:solidFill>
                <a:srgbClr val="FF0000"/>
              </a:solidFill>
            </a:endParaRPr>
          </a:p>
        </p:txBody>
      </p: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D299C72E-5EFF-3ABB-1DFE-DE880F019E6C}"/>
              </a:ext>
            </a:extLst>
          </p:cNvPr>
          <p:cNvCxnSpPr>
            <a:cxnSpLocks/>
          </p:cNvCxnSpPr>
          <p:nvPr/>
        </p:nvCxnSpPr>
        <p:spPr>
          <a:xfrm flipV="1">
            <a:off x="4493768" y="5122912"/>
            <a:ext cx="1834188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1CF3D472-73F2-0CF9-E03D-BF7F9A078850}"/>
                  </a:ext>
                </a:extLst>
              </p:cNvPr>
              <p:cNvSpPr txBox="1"/>
              <p:nvPr/>
            </p:nvSpPr>
            <p:spPr>
              <a:xfrm>
                <a:off x="1288473" y="3315039"/>
                <a:ext cx="1764266" cy="3402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GB" sz="1200" b="0" dirty="0">
                    <a:solidFill>
                      <a:srgbClr val="FF0000"/>
                    </a:solidFill>
                  </a:rPr>
                  <a:t>e.g.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GB" sz="12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GB" sz="12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2, 3</m:t>
                        </m:r>
                      </m:e>
                    </m:d>
                    <m:r>
                      <a:rPr lang="en-GB" sz="12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  </m:t>
                    </m:r>
                    <m:d>
                      <m:dPr>
                        <m:ctrlPr>
                          <a:rPr lang="en-GB" sz="12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GB" sz="12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3, 3</m:t>
                        </m:r>
                      </m:e>
                    </m:d>
                    <m:r>
                      <a:rPr lang="en-GB" sz="12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  (−2, 3)</m:t>
                    </m:r>
                  </m:oMath>
                </a14:m>
                <a:endParaRPr lang="en-GB" sz="12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1CF3D472-73F2-0CF9-E03D-BF7F9A07885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88473" y="3315039"/>
                <a:ext cx="1764266" cy="340221"/>
              </a:xfrm>
              <a:prstGeom prst="rect">
                <a:avLst/>
              </a:prstGeom>
              <a:blipFill>
                <a:blip r:embed="rId27"/>
                <a:stretch>
                  <a:fillRect b="-14286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53A1DE1E-96C1-F9BE-81AA-2099907AC1B4}"/>
                  </a:ext>
                </a:extLst>
              </p:cNvPr>
              <p:cNvSpPr txBox="1"/>
              <p:nvPr/>
            </p:nvSpPr>
            <p:spPr>
              <a:xfrm>
                <a:off x="3160551" y="3852539"/>
                <a:ext cx="30489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>
                      <m:r>
                        <a:rPr lang="en-GB" sz="1200" b="0" i="1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2</m:t>
                      </m:r>
                    </m:oMath>
                  </m:oMathPara>
                </a14:m>
                <a:endParaRPr lang="en-GB" sz="12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53A1DE1E-96C1-F9BE-81AA-2099907AC1B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60551" y="3852539"/>
                <a:ext cx="304892" cy="369332"/>
              </a:xfrm>
              <a:prstGeom prst="rect">
                <a:avLst/>
              </a:prstGeom>
              <a:blipFill>
                <a:blip r:embed="rId2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A5530BEB-0771-5D71-9988-88E1AB1EC2BB}"/>
                  </a:ext>
                </a:extLst>
              </p:cNvPr>
              <p:cNvSpPr txBox="1"/>
              <p:nvPr/>
            </p:nvSpPr>
            <p:spPr>
              <a:xfrm>
                <a:off x="2536568" y="4144577"/>
                <a:ext cx="59227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>
                      <m:r>
                        <a:rPr lang="en-GB" sz="1200" b="0" i="1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GB" sz="1200" b="0" i="1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=2</m:t>
                      </m:r>
                    </m:oMath>
                  </m:oMathPara>
                </a14:m>
                <a:endParaRPr lang="en-GB" sz="12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A5530BEB-0771-5D71-9988-88E1AB1EC2B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36568" y="4144577"/>
                <a:ext cx="592278" cy="369332"/>
              </a:xfrm>
              <a:prstGeom prst="rect">
                <a:avLst/>
              </a:prstGeom>
              <a:blipFill>
                <a:blip r:embed="rId2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7" name="TextBox 36">
            <a:extLst>
              <a:ext uri="{FF2B5EF4-FFF2-40B4-BE49-F238E27FC236}">
                <a16:creationId xmlns:a16="http://schemas.microsoft.com/office/drawing/2014/main" id="{77EAE450-D8DC-5F8E-A79D-03BA195F969C}"/>
              </a:ext>
            </a:extLst>
          </p:cNvPr>
          <p:cNvSpPr txBox="1"/>
          <p:nvPr/>
        </p:nvSpPr>
        <p:spPr>
          <a:xfrm>
            <a:off x="5718365" y="3341998"/>
            <a:ext cx="300082" cy="33951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200" dirty="0">
                <a:solidFill>
                  <a:srgbClr val="FF0000"/>
                </a:solidFill>
                <a:sym typeface="Wingdings" panose="05000000000000000000" pitchFamily="2" charset="2"/>
              </a:rPr>
              <a:t></a:t>
            </a:r>
            <a:endParaRPr lang="en-GB" sz="1200" dirty="0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A407D5E1-63BB-FB72-281D-B4212BEACFE1}"/>
              </a:ext>
            </a:extLst>
          </p:cNvPr>
          <p:cNvSpPr txBox="1"/>
          <p:nvPr/>
        </p:nvSpPr>
        <p:spPr>
          <a:xfrm>
            <a:off x="5718365" y="4036884"/>
            <a:ext cx="300082" cy="33951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200" dirty="0">
                <a:solidFill>
                  <a:srgbClr val="FF0000"/>
                </a:solidFill>
                <a:sym typeface="Wingdings" panose="05000000000000000000" pitchFamily="2" charset="2"/>
              </a:rPr>
              <a:t></a:t>
            </a:r>
            <a:endParaRPr lang="en-GB" sz="1200" dirty="0">
              <a:solidFill>
                <a:srgbClr val="FF0000"/>
              </a:solidFill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BA9D9854-735E-1B46-4F2A-D94380966F17}"/>
              </a:ext>
            </a:extLst>
          </p:cNvPr>
          <p:cNvSpPr txBox="1"/>
          <p:nvPr/>
        </p:nvSpPr>
        <p:spPr>
          <a:xfrm>
            <a:off x="5718365" y="3111677"/>
            <a:ext cx="300082" cy="33951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200" dirty="0">
                <a:solidFill>
                  <a:srgbClr val="FF0000"/>
                </a:solidFill>
                <a:sym typeface="Wingdings" panose="05000000000000000000" pitchFamily="2" charset="2"/>
              </a:rPr>
              <a:t></a:t>
            </a:r>
            <a:endParaRPr lang="en-GB" sz="1200" dirty="0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1055B07D-2991-37B3-A535-C2F3CA4C59B0}"/>
              </a:ext>
            </a:extLst>
          </p:cNvPr>
          <p:cNvSpPr txBox="1"/>
          <p:nvPr/>
        </p:nvSpPr>
        <p:spPr>
          <a:xfrm>
            <a:off x="5718365" y="2429936"/>
            <a:ext cx="300082" cy="33951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200" dirty="0">
                <a:solidFill>
                  <a:srgbClr val="FF0000"/>
                </a:solidFill>
                <a:sym typeface="Wingdings" panose="05000000000000000000" pitchFamily="2" charset="2"/>
              </a:rPr>
              <a:t></a:t>
            </a:r>
            <a:endParaRPr lang="en-GB" sz="1200" dirty="0">
              <a:solidFill>
                <a:srgbClr val="FF0000"/>
              </a:solidFill>
            </a:endParaRPr>
          </a:p>
        </p:txBody>
      </p: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B4EA63DA-E622-EBD1-15F1-7A46B3359D7E}"/>
              </a:ext>
            </a:extLst>
          </p:cNvPr>
          <p:cNvCxnSpPr>
            <a:cxnSpLocks/>
          </p:cNvCxnSpPr>
          <p:nvPr/>
        </p:nvCxnSpPr>
        <p:spPr>
          <a:xfrm>
            <a:off x="5868406" y="2613548"/>
            <a:ext cx="0" cy="1841067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47" name="TextBox 46">
                <a:extLst>
                  <a:ext uri="{FF2B5EF4-FFF2-40B4-BE49-F238E27FC236}">
                    <a16:creationId xmlns:a16="http://schemas.microsoft.com/office/drawing/2014/main" id="{68FD4EF1-20E8-0DE1-0454-33A593D28144}"/>
                  </a:ext>
                </a:extLst>
              </p:cNvPr>
              <p:cNvSpPr txBox="1"/>
              <p:nvPr/>
            </p:nvSpPr>
            <p:spPr>
              <a:xfrm>
                <a:off x="4085014" y="1148902"/>
                <a:ext cx="1228798" cy="120032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>
                      <m:d>
                        <m:dPr>
                          <m:ctrlPr>
                            <a:rPr lang="en-GB" sz="12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GB" sz="12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5, 3</m:t>
                          </m:r>
                        </m:e>
                      </m:d>
                      <m:r>
                        <a:rPr lang="en-GB" sz="12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  </m:t>
                      </m:r>
                      <m:d>
                        <m:dPr>
                          <m:ctrlPr>
                            <a:rPr lang="en-GB" sz="12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GB" sz="12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5, 0</m:t>
                          </m:r>
                        </m:e>
                      </m:d>
                    </m:oMath>
                  </m:oMathPara>
                </a14:m>
                <a:endParaRPr lang="en-GB" sz="1200" b="0" dirty="0">
                  <a:solidFill>
                    <a:srgbClr val="FF0000"/>
                  </a:solidFill>
                </a:endParaRPr>
              </a:p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>
                      <m:d>
                        <m:dPr>
                          <m:ctrlPr>
                            <a:rPr lang="en-GB" sz="12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GB" sz="12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−1, 0</m:t>
                          </m:r>
                        </m:e>
                      </m:d>
                      <m:r>
                        <a:rPr lang="en-GB" sz="12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  </m:t>
                      </m:r>
                      <m:d>
                        <m:dPr>
                          <m:ctrlPr>
                            <a:rPr lang="en-GB" sz="12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GB" sz="12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−1, 3</m:t>
                          </m:r>
                        </m:e>
                      </m:d>
                    </m:oMath>
                  </m:oMathPara>
                </a14:m>
                <a:endParaRPr lang="en-GB" sz="1200" dirty="0">
                  <a:solidFill>
                    <a:srgbClr val="FF0000"/>
                  </a:solidFill>
                </a:endParaRPr>
              </a:p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>
                      <m:d>
                        <m:dPr>
                          <m:ctrlPr>
                            <a:rPr lang="en-GB" sz="12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GB" sz="12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5, 3</m:t>
                          </m:r>
                        </m:e>
                      </m:d>
                      <m:r>
                        <a:rPr lang="en-GB" sz="12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  </m:t>
                      </m:r>
                      <m:d>
                        <m:dPr>
                          <m:ctrlPr>
                            <a:rPr lang="en-GB" sz="12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GB" sz="12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−1, 3</m:t>
                          </m:r>
                        </m:e>
                      </m:d>
                    </m:oMath>
                  </m:oMathPara>
                </a14:m>
                <a:endParaRPr lang="en-GB" sz="1200" dirty="0">
                  <a:solidFill>
                    <a:srgbClr val="FF0000"/>
                  </a:solidFill>
                </a:endParaRPr>
              </a:p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>
                      <m:d>
                        <m:dPr>
                          <m:ctrlPr>
                            <a:rPr lang="en-GB" sz="12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GB" sz="12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−1, 0</m:t>
                          </m:r>
                        </m:e>
                      </m:d>
                      <m:r>
                        <a:rPr lang="en-GB" sz="12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  </m:t>
                      </m:r>
                      <m:d>
                        <m:dPr>
                          <m:ctrlPr>
                            <a:rPr lang="en-GB" sz="12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GB" sz="12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5, 0</m:t>
                          </m:r>
                        </m:e>
                      </m:d>
                    </m:oMath>
                  </m:oMathPara>
                </a14:m>
                <a:endParaRPr lang="en-GB" sz="12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7" name="TextBox 46">
                <a:extLst>
                  <a:ext uri="{FF2B5EF4-FFF2-40B4-BE49-F238E27FC236}">
                    <a16:creationId xmlns:a16="http://schemas.microsoft.com/office/drawing/2014/main" id="{68FD4EF1-20E8-0DE1-0454-33A593D2814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85014" y="1148902"/>
                <a:ext cx="1228798" cy="1200329"/>
              </a:xfrm>
              <a:prstGeom prst="rect">
                <a:avLst/>
              </a:prstGeom>
              <a:blipFill>
                <a:blip r:embed="rId3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8491188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67A3B0-DB21-67B3-F32E-FC74087657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" name="Picture 102">
            <a:extLst>
              <a:ext uri="{FF2B5EF4-FFF2-40B4-BE49-F238E27FC236}">
                <a16:creationId xmlns:a16="http://schemas.microsoft.com/office/drawing/2014/main" id="{57267744-AA0E-A874-AE67-6CB45B44C2A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6164" y="7052156"/>
            <a:ext cx="2628136" cy="2697787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A0074AB6-086B-A83F-0C8C-998879CC90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12636" y="710017"/>
            <a:ext cx="2794825" cy="2844000"/>
          </a:xfrm>
          <a:prstGeom prst="rect">
            <a:avLst/>
          </a:prstGeom>
        </p:spPr>
      </p:pic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9FEE77E2-0449-868B-1753-53C0D05DA3A6}"/>
              </a:ext>
            </a:extLst>
          </p:cNvPr>
          <p:cNvSpPr/>
          <p:nvPr/>
        </p:nvSpPr>
        <p:spPr>
          <a:xfrm>
            <a:off x="278986" y="227948"/>
            <a:ext cx="6338382" cy="342390"/>
          </a:xfrm>
          <a:prstGeom prst="roundRect">
            <a:avLst>
              <a:gd name="adj" fmla="val 50000"/>
            </a:avLst>
          </a:prstGeom>
          <a:solidFill>
            <a:srgbClr val="F5ECD7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D165C459-F08D-FA0E-3AAB-71AF5569F0E9}"/>
              </a:ext>
            </a:extLst>
          </p:cNvPr>
          <p:cNvSpPr/>
          <p:nvPr/>
        </p:nvSpPr>
        <p:spPr>
          <a:xfrm>
            <a:off x="189000" y="184620"/>
            <a:ext cx="6480000" cy="9572987"/>
          </a:xfrm>
          <a:prstGeom prst="rect">
            <a:avLst/>
          </a:prstGeom>
          <a:noFill/>
          <a:ln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A78B50A-8993-4693-B2F7-E421361092F9}"/>
              </a:ext>
            </a:extLst>
          </p:cNvPr>
          <p:cNvSpPr txBox="1"/>
          <p:nvPr/>
        </p:nvSpPr>
        <p:spPr>
          <a:xfrm>
            <a:off x="278986" y="231182"/>
            <a:ext cx="633838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dirty="0"/>
              <a:t>A.13.3    I can identify the equations of horizontal and vertical lines</a:t>
            </a: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EBABA9AB-0136-903B-4607-3E01CC61F8F7}"/>
              </a:ext>
            </a:extLst>
          </p:cNvPr>
          <p:cNvCxnSpPr>
            <a:cxnSpLocks/>
          </p:cNvCxnSpPr>
          <p:nvPr/>
        </p:nvCxnSpPr>
        <p:spPr>
          <a:xfrm flipH="1">
            <a:off x="189000" y="640362"/>
            <a:ext cx="6480000" cy="0"/>
          </a:xfrm>
          <a:prstGeom prst="line">
            <a:avLst/>
          </a:prstGeom>
          <a:ln>
            <a:solidFill>
              <a:schemeClr val="tx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4C4FB6D6-B9AF-E112-EF13-BE3697F1221F}"/>
              </a:ext>
            </a:extLst>
          </p:cNvPr>
          <p:cNvSpPr txBox="1"/>
          <p:nvPr/>
        </p:nvSpPr>
        <p:spPr>
          <a:xfrm>
            <a:off x="188512" y="641958"/>
            <a:ext cx="40035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b="1" dirty="0"/>
              <a:t>5.</a:t>
            </a:r>
            <a:r>
              <a:rPr lang="en-GB" sz="1200" dirty="0"/>
              <a:t>   Match up the lines on the coordinate grid with the</a:t>
            </a:r>
          </a:p>
          <a:p>
            <a:r>
              <a:rPr lang="en-GB" sz="1200" dirty="0"/>
              <a:t>      equations below: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BD7C9F82-AD40-DD90-E085-BA89B7E2CB89}"/>
              </a:ext>
            </a:extLst>
          </p:cNvPr>
          <p:cNvCxnSpPr>
            <a:cxnSpLocks/>
          </p:cNvCxnSpPr>
          <p:nvPr/>
        </p:nvCxnSpPr>
        <p:spPr>
          <a:xfrm flipH="1">
            <a:off x="182977" y="3635505"/>
            <a:ext cx="6480000" cy="0"/>
          </a:xfrm>
          <a:prstGeom prst="line">
            <a:avLst/>
          </a:prstGeom>
          <a:ln>
            <a:solidFill>
              <a:schemeClr val="tx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45" name="TextBox 44">
                <a:extLst>
                  <a:ext uri="{FF2B5EF4-FFF2-40B4-BE49-F238E27FC236}">
                    <a16:creationId xmlns:a16="http://schemas.microsoft.com/office/drawing/2014/main" id="{B2D69747-CD2D-4BC1-88CE-CF9AFB06DD38}"/>
                  </a:ext>
                </a:extLst>
              </p:cNvPr>
              <p:cNvSpPr txBox="1"/>
              <p:nvPr/>
            </p:nvSpPr>
            <p:spPr>
              <a:xfrm>
                <a:off x="195677" y="3637293"/>
                <a:ext cx="4003532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1200" b="1" dirty="0"/>
                  <a:t>6.</a:t>
                </a:r>
                <a:r>
                  <a:rPr lang="en-GB" sz="1200" dirty="0"/>
                  <a:t>   Kallie is plotting the line </a:t>
                </a:r>
                <a14:m>
                  <m:oMath xmlns:m="http://schemas.openxmlformats.org/officeDocument/2006/math">
                    <m:r>
                      <a:rPr lang="en-GB" sz="1200" b="0" i="1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GB" sz="1200" b="0" i="1" smtClean="0">
                        <a:latin typeface="Cambria Math" panose="02040503050406030204" pitchFamily="18" charset="0"/>
                      </a:rPr>
                      <m:t>=0</m:t>
                    </m:r>
                  </m:oMath>
                </a14:m>
                <a:r>
                  <a:rPr lang="en-GB" sz="1200" dirty="0"/>
                  <a:t> on the coordinate grid.</a:t>
                </a:r>
              </a:p>
              <a:p>
                <a:r>
                  <a:rPr lang="en-GB" sz="1200" dirty="0"/>
                  <a:t>       She says “This is the same as the </a:t>
                </a:r>
                <a14:m>
                  <m:oMath xmlns:m="http://schemas.openxmlformats.org/officeDocument/2006/math">
                    <m:r>
                      <a:rPr lang="en-GB" sz="1200" b="0" i="1" smtClean="0">
                        <a:latin typeface="Cambria Math" panose="02040503050406030204" pitchFamily="18" charset="0"/>
                      </a:rPr>
                      <m:t>𝑦</m:t>
                    </m:r>
                  </m:oMath>
                </a14:m>
                <a:r>
                  <a:rPr lang="en-GB" sz="1200" dirty="0"/>
                  <a:t>-axis.”</a:t>
                </a:r>
              </a:p>
              <a:p>
                <a:r>
                  <a:rPr lang="en-GB" sz="1200" dirty="0"/>
                  <a:t>       Is Kallie correct? Explain.</a:t>
                </a:r>
              </a:p>
            </p:txBody>
          </p:sp>
        </mc:Choice>
        <mc:Fallback xmlns="">
          <p:sp>
            <p:nvSpPr>
              <p:cNvPr id="45" name="TextBox 44">
                <a:extLst>
                  <a:ext uri="{FF2B5EF4-FFF2-40B4-BE49-F238E27FC236}">
                    <a16:creationId xmlns:a16="http://schemas.microsoft.com/office/drawing/2014/main" id="{B2D69747-CD2D-4BC1-88CE-CF9AFB06DD3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5677" y="3637293"/>
                <a:ext cx="4003532" cy="646331"/>
              </a:xfrm>
              <a:prstGeom prst="rect">
                <a:avLst/>
              </a:prstGeom>
              <a:blipFill>
                <a:blip r:embed="rId4"/>
                <a:stretch>
                  <a:fillRect t="-943" b="-6604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6" name="Picture 45">
            <a:extLst>
              <a:ext uri="{FF2B5EF4-FFF2-40B4-BE49-F238E27FC236}">
                <a16:creationId xmlns:a16="http://schemas.microsoft.com/office/drawing/2014/main" id="{61ECDF03-BD33-E676-206A-CF2378A2E3F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30337" y="4669501"/>
            <a:ext cx="2200407" cy="2320923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7" name="TextBox 46">
                <a:extLst>
                  <a:ext uri="{FF2B5EF4-FFF2-40B4-BE49-F238E27FC236}">
                    <a16:creationId xmlns:a16="http://schemas.microsoft.com/office/drawing/2014/main" id="{5EAA58C5-BDE9-D8F3-E68E-5459B451FEF6}"/>
                  </a:ext>
                </a:extLst>
              </p:cNvPr>
              <p:cNvSpPr txBox="1"/>
              <p:nvPr/>
            </p:nvSpPr>
            <p:spPr>
              <a:xfrm>
                <a:off x="427781" y="4190557"/>
                <a:ext cx="563865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1200" b="0" dirty="0">
                    <a:solidFill>
                      <a:srgbClr val="FF0000"/>
                    </a:solidFill>
                  </a:rPr>
                  <a:t>No. The coordinates on the </a:t>
                </a:r>
                <a14:m>
                  <m:oMath xmlns:m="http://schemas.openxmlformats.org/officeDocument/2006/math">
                    <m:r>
                      <a:rPr lang="en-GB" sz="12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𝑦</m:t>
                    </m:r>
                  </m:oMath>
                </a14:m>
                <a:r>
                  <a:rPr lang="en-GB" sz="1200" dirty="0">
                    <a:solidFill>
                      <a:srgbClr val="FF0000"/>
                    </a:solidFill>
                  </a:rPr>
                  <a:t>-axis all have an </a:t>
                </a:r>
                <a14:m>
                  <m:oMath xmlns:m="http://schemas.openxmlformats.org/officeDocument/2006/math">
                    <m:r>
                      <a:rPr lang="en-GB" sz="12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r>
                  <a:rPr lang="en-GB" sz="1200" dirty="0">
                    <a:solidFill>
                      <a:srgbClr val="FF0000"/>
                    </a:solidFill>
                  </a:rPr>
                  <a:t>-coordinate of </a:t>
                </a:r>
                <a14:m>
                  <m:oMath xmlns:m="http://schemas.openxmlformats.org/officeDocument/2006/math">
                    <m:r>
                      <a:rPr lang="en-GB" sz="12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0</m:t>
                    </m:r>
                  </m:oMath>
                </a14:m>
                <a:r>
                  <a:rPr lang="en-GB" sz="1200" dirty="0">
                    <a:solidFill>
                      <a:srgbClr val="FF0000"/>
                    </a:solidFill>
                  </a:rPr>
                  <a:t>, so this is the line </a:t>
                </a:r>
                <a14:m>
                  <m:oMath xmlns:m="http://schemas.openxmlformats.org/officeDocument/2006/math">
                    <m:r>
                      <a:rPr lang="en-GB" sz="12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GB" sz="12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=0</m:t>
                    </m:r>
                  </m:oMath>
                </a14:m>
                <a:endParaRPr lang="en-GB" sz="1200" dirty="0">
                  <a:solidFill>
                    <a:srgbClr val="FF0000"/>
                  </a:solidFill>
                </a:endParaRPr>
              </a:p>
              <a:p>
                <a:r>
                  <a:rPr lang="en-GB" sz="1200" dirty="0">
                    <a:solidFill>
                      <a:srgbClr val="FF0000"/>
                    </a:solidFill>
                  </a:rPr>
                  <a:t>The line </a:t>
                </a:r>
                <a14:m>
                  <m:oMath xmlns:m="http://schemas.openxmlformats.org/officeDocument/2006/math">
                    <m:r>
                      <a:rPr lang="en-GB" sz="12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GB" sz="12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=0</m:t>
                    </m:r>
                  </m:oMath>
                </a14:m>
                <a:r>
                  <a:rPr lang="en-GB" sz="1200" dirty="0">
                    <a:solidFill>
                      <a:srgbClr val="FF0000"/>
                    </a:solidFill>
                  </a:rPr>
                  <a:t> is the </a:t>
                </a:r>
                <a14:m>
                  <m:oMath xmlns:m="http://schemas.openxmlformats.org/officeDocument/2006/math">
                    <m:r>
                      <a:rPr lang="en-GB" sz="12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r>
                  <a:rPr lang="en-GB" sz="1200" dirty="0">
                    <a:solidFill>
                      <a:srgbClr val="FF0000"/>
                    </a:solidFill>
                  </a:rPr>
                  <a:t>-axis.</a:t>
                </a:r>
              </a:p>
            </p:txBody>
          </p:sp>
        </mc:Choice>
        <mc:Fallback xmlns="">
          <p:sp>
            <p:nvSpPr>
              <p:cNvPr id="47" name="TextBox 46">
                <a:extLst>
                  <a:ext uri="{FF2B5EF4-FFF2-40B4-BE49-F238E27FC236}">
                    <a16:creationId xmlns:a16="http://schemas.microsoft.com/office/drawing/2014/main" id="{5EAA58C5-BDE9-D8F3-E68E-5459B451FEF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7781" y="4190557"/>
                <a:ext cx="5638659" cy="461665"/>
              </a:xfrm>
              <a:prstGeom prst="rect">
                <a:avLst/>
              </a:prstGeom>
              <a:blipFill>
                <a:blip r:embed="rId6"/>
                <a:stretch>
                  <a:fillRect b="-9211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8" name="TextBox 47">
                <a:extLst>
                  <a:ext uri="{FF2B5EF4-FFF2-40B4-BE49-F238E27FC236}">
                    <a16:creationId xmlns:a16="http://schemas.microsoft.com/office/drawing/2014/main" id="{880C551F-D8D6-C30F-F6C7-210AE818D26E}"/>
                  </a:ext>
                </a:extLst>
              </p:cNvPr>
              <p:cNvSpPr txBox="1"/>
              <p:nvPr/>
            </p:nvSpPr>
            <p:spPr>
              <a:xfrm>
                <a:off x="3305176" y="5512920"/>
                <a:ext cx="691215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>
                      <m:r>
                        <a:rPr lang="en-GB" sz="1200" b="0" i="1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(−1, 3)</m:t>
                      </m:r>
                    </m:oMath>
                  </m:oMathPara>
                </a14:m>
                <a:endParaRPr lang="en-GB" sz="12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8" name="TextBox 47">
                <a:extLst>
                  <a:ext uri="{FF2B5EF4-FFF2-40B4-BE49-F238E27FC236}">
                    <a16:creationId xmlns:a16="http://schemas.microsoft.com/office/drawing/2014/main" id="{880C551F-D8D6-C30F-F6C7-210AE818D26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05176" y="5512920"/>
                <a:ext cx="691215" cy="369332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9" name="TextBox 48">
                <a:extLst>
                  <a:ext uri="{FF2B5EF4-FFF2-40B4-BE49-F238E27FC236}">
                    <a16:creationId xmlns:a16="http://schemas.microsoft.com/office/drawing/2014/main" id="{F2609CEB-0DA6-266A-0A7F-F067A312EA43}"/>
                  </a:ext>
                </a:extLst>
              </p:cNvPr>
              <p:cNvSpPr txBox="1"/>
              <p:nvPr/>
            </p:nvSpPr>
            <p:spPr>
              <a:xfrm>
                <a:off x="6112426" y="4908857"/>
                <a:ext cx="595035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>
                      <m:r>
                        <a:rPr lang="en-GB" sz="1200" b="0" i="1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GB" sz="1200" b="0" i="1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=3</m:t>
                      </m:r>
                    </m:oMath>
                  </m:oMathPara>
                </a14:m>
                <a:endParaRPr lang="en-GB" sz="12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9" name="TextBox 48">
                <a:extLst>
                  <a:ext uri="{FF2B5EF4-FFF2-40B4-BE49-F238E27FC236}">
                    <a16:creationId xmlns:a16="http://schemas.microsoft.com/office/drawing/2014/main" id="{F2609CEB-0DA6-266A-0A7F-F067A312EA4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12426" y="4908857"/>
                <a:ext cx="595035" cy="369332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3E850BCA-3250-DFF4-F032-DFC2D135CA2A}"/>
              </a:ext>
            </a:extLst>
          </p:cNvPr>
          <p:cNvCxnSpPr>
            <a:cxnSpLocks/>
          </p:cNvCxnSpPr>
          <p:nvPr/>
        </p:nvCxnSpPr>
        <p:spPr>
          <a:xfrm>
            <a:off x="4557826" y="5235115"/>
            <a:ext cx="1840418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>
            <a:extLst>
              <a:ext uri="{FF2B5EF4-FFF2-40B4-BE49-F238E27FC236}">
                <a16:creationId xmlns:a16="http://schemas.microsoft.com/office/drawing/2014/main" id="{E039418C-697A-2130-E69F-F302564D426C}"/>
              </a:ext>
            </a:extLst>
          </p:cNvPr>
          <p:cNvCxnSpPr>
            <a:cxnSpLocks/>
          </p:cNvCxnSpPr>
          <p:nvPr/>
        </p:nvCxnSpPr>
        <p:spPr>
          <a:xfrm flipH="1">
            <a:off x="171241" y="4687350"/>
            <a:ext cx="6480000" cy="0"/>
          </a:xfrm>
          <a:prstGeom prst="line">
            <a:avLst/>
          </a:prstGeom>
          <a:ln>
            <a:solidFill>
              <a:schemeClr val="tx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58" name="TextBox 57">
                <a:extLst>
                  <a:ext uri="{FF2B5EF4-FFF2-40B4-BE49-F238E27FC236}">
                    <a16:creationId xmlns:a16="http://schemas.microsoft.com/office/drawing/2014/main" id="{962BCF84-923B-C384-853E-8C9103E9A997}"/>
                  </a:ext>
                </a:extLst>
              </p:cNvPr>
              <p:cNvSpPr txBox="1"/>
              <p:nvPr/>
            </p:nvSpPr>
            <p:spPr>
              <a:xfrm>
                <a:off x="194701" y="7005359"/>
                <a:ext cx="3643470" cy="283372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GB" sz="1200" b="1" dirty="0"/>
                  <a:t>8.</a:t>
                </a:r>
                <a:r>
                  <a:rPr lang="en-GB" sz="1200" dirty="0"/>
                  <a:t>   On the coordinate grid, four line have been drawn.</a:t>
                </a:r>
                <a:endParaRPr lang="en-GB" sz="1200" b="1" dirty="0"/>
              </a:p>
              <a:p>
                <a:pPr>
                  <a:lnSpc>
                    <a:spcPct val="150000"/>
                  </a:lnSpc>
                </a:pPr>
                <a:r>
                  <a:rPr lang="en-GB" sz="1200" b="1" dirty="0"/>
                  <a:t>     a) </a:t>
                </a:r>
                <a:r>
                  <a:rPr lang="en-GB" sz="1200" dirty="0"/>
                  <a:t>Match each line to one of the equations below.</a:t>
                </a:r>
              </a:p>
              <a:p>
                <a:endParaRPr lang="en-GB" sz="1200" dirty="0"/>
              </a:p>
              <a:p>
                <a:endParaRPr lang="en-GB" sz="1200" b="1" dirty="0"/>
              </a:p>
              <a:p>
                <a:endParaRPr lang="en-GB" sz="1200" b="1" dirty="0"/>
              </a:p>
              <a:p>
                <a:endParaRPr lang="en-GB" sz="1200" b="1" dirty="0"/>
              </a:p>
              <a:p>
                <a:endParaRPr lang="en-GB" sz="1200" b="1" dirty="0"/>
              </a:p>
              <a:p>
                <a:r>
                  <a:rPr lang="en-GB" sz="1200" b="1" dirty="0"/>
                  <a:t>    b)</a:t>
                </a:r>
                <a:r>
                  <a:rPr lang="en-GB" sz="1200" dirty="0"/>
                  <a:t> State the coordinates of point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GB" sz="1200" b="0" i="0" smtClean="0">
                        <a:latin typeface="Cambria Math" panose="02040503050406030204" pitchFamily="18" charset="0"/>
                      </a:rPr>
                      <m:t>K</m:t>
                    </m:r>
                  </m:oMath>
                </a14:m>
                <a:endParaRPr lang="en-GB" sz="1200" dirty="0"/>
              </a:p>
              <a:p>
                <a:pPr>
                  <a:lnSpc>
                    <a:spcPct val="150000"/>
                  </a:lnSpc>
                </a:pPr>
                <a:r>
                  <a:rPr lang="en-GB" sz="1200" dirty="0"/>
                  <a:t>    </a:t>
                </a:r>
                <a:r>
                  <a:rPr lang="en-GB" sz="1200" b="1" dirty="0"/>
                  <a:t>c)</a:t>
                </a:r>
                <a:r>
                  <a:rPr lang="en-GB" sz="1200" dirty="0"/>
                  <a:t> State the coordinates of point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GB" sz="1200" b="0" i="0" smtClean="0">
                        <a:latin typeface="Cambria Math" panose="02040503050406030204" pitchFamily="18" charset="0"/>
                      </a:rPr>
                      <m:t>L</m:t>
                    </m:r>
                  </m:oMath>
                </a14:m>
                <a:endParaRPr lang="en-GB" sz="1200" b="1" dirty="0"/>
              </a:p>
              <a:p>
                <a:pPr>
                  <a:lnSpc>
                    <a:spcPct val="150000"/>
                  </a:lnSpc>
                </a:pPr>
                <a:r>
                  <a:rPr lang="en-GB" sz="1200" b="1" dirty="0"/>
                  <a:t>    d)</a:t>
                </a:r>
                <a:r>
                  <a:rPr lang="en-GB" sz="1200" dirty="0"/>
                  <a:t> State the coordinates of point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GB" sz="1200" b="0" i="0" smtClean="0">
                        <a:latin typeface="Cambria Math" panose="02040503050406030204" pitchFamily="18" charset="0"/>
                      </a:rPr>
                      <m:t>M</m:t>
                    </m:r>
                  </m:oMath>
                </a14:m>
                <a:endParaRPr lang="en-GB" sz="1200" dirty="0"/>
              </a:p>
              <a:p>
                <a:pPr>
                  <a:lnSpc>
                    <a:spcPct val="150000"/>
                  </a:lnSpc>
                </a:pPr>
                <a:r>
                  <a:rPr lang="en-GB" sz="1200" dirty="0"/>
                  <a:t>    </a:t>
                </a:r>
                <a:r>
                  <a:rPr lang="en-GB" sz="1200" b="1" dirty="0"/>
                  <a:t>e)</a:t>
                </a:r>
                <a:r>
                  <a:rPr lang="en-GB" sz="1200" dirty="0"/>
                  <a:t> State the coordinates of point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GB" sz="1200" b="0" i="0" smtClean="0">
                        <a:latin typeface="Cambria Math" panose="02040503050406030204" pitchFamily="18" charset="0"/>
                      </a:rPr>
                      <m:t>N</m:t>
                    </m:r>
                  </m:oMath>
                </a14:m>
                <a:endParaRPr lang="en-GB" sz="1200" dirty="0"/>
              </a:p>
              <a:p>
                <a:pPr>
                  <a:lnSpc>
                    <a:spcPct val="150000"/>
                  </a:lnSpc>
                </a:pPr>
                <a:endParaRPr lang="en-GB" sz="1200" dirty="0"/>
              </a:p>
            </p:txBody>
          </p:sp>
        </mc:Choice>
        <mc:Fallback xmlns="">
          <p:sp>
            <p:nvSpPr>
              <p:cNvPr id="58" name="TextBox 57">
                <a:extLst>
                  <a:ext uri="{FF2B5EF4-FFF2-40B4-BE49-F238E27FC236}">
                    <a16:creationId xmlns:a16="http://schemas.microsoft.com/office/drawing/2014/main" id="{962BCF84-923B-C384-853E-8C9103E9A99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4701" y="7005359"/>
                <a:ext cx="3643470" cy="2833724"/>
              </a:xfrm>
              <a:prstGeom prst="rect">
                <a:avLst/>
              </a:prstGeom>
              <a:blipFill>
                <a:blip r:embed="rId9"/>
                <a:stretch>
                  <a:fillRect l="-16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1" name="TextBox 70">
                <a:extLst>
                  <a:ext uri="{FF2B5EF4-FFF2-40B4-BE49-F238E27FC236}">
                    <a16:creationId xmlns:a16="http://schemas.microsoft.com/office/drawing/2014/main" id="{CB38EAB6-732D-81A7-F450-4F60DA49B40B}"/>
                  </a:ext>
                </a:extLst>
              </p:cNvPr>
              <p:cNvSpPr txBox="1"/>
              <p:nvPr/>
            </p:nvSpPr>
            <p:spPr>
              <a:xfrm>
                <a:off x="4729133" y="4664659"/>
                <a:ext cx="70769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>
                      <m:r>
                        <a:rPr lang="en-GB" sz="1200" b="0" i="1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GB" sz="1200" b="0" i="1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=−1</m:t>
                      </m:r>
                    </m:oMath>
                  </m:oMathPara>
                </a14:m>
                <a:endParaRPr lang="en-GB" sz="12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71" name="TextBox 70">
                <a:extLst>
                  <a:ext uri="{FF2B5EF4-FFF2-40B4-BE49-F238E27FC236}">
                    <a16:creationId xmlns:a16="http://schemas.microsoft.com/office/drawing/2014/main" id="{CB38EAB6-732D-81A7-F450-4F60DA49B40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29133" y="4664659"/>
                <a:ext cx="707694" cy="369332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2" name="TextBox 71">
                <a:extLst>
                  <a:ext uri="{FF2B5EF4-FFF2-40B4-BE49-F238E27FC236}">
                    <a16:creationId xmlns:a16="http://schemas.microsoft.com/office/drawing/2014/main" id="{398748C1-D6AC-C468-E0C2-325DB1EC25A1}"/>
                  </a:ext>
                </a:extLst>
              </p:cNvPr>
              <p:cNvSpPr txBox="1"/>
              <p:nvPr/>
            </p:nvSpPr>
            <p:spPr>
              <a:xfrm>
                <a:off x="2615086" y="8404398"/>
                <a:ext cx="745717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>
                      <m:r>
                        <a:rPr lang="en-GB" sz="1200" b="0" i="1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(13, 17)</m:t>
                      </m:r>
                    </m:oMath>
                  </m:oMathPara>
                </a14:m>
                <a:endParaRPr lang="en-GB" sz="12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72" name="TextBox 71">
                <a:extLst>
                  <a:ext uri="{FF2B5EF4-FFF2-40B4-BE49-F238E27FC236}">
                    <a16:creationId xmlns:a16="http://schemas.microsoft.com/office/drawing/2014/main" id="{398748C1-D6AC-C468-E0C2-325DB1EC25A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15086" y="8404398"/>
                <a:ext cx="745717" cy="369332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78" name="Straight Connector 77">
            <a:extLst>
              <a:ext uri="{FF2B5EF4-FFF2-40B4-BE49-F238E27FC236}">
                <a16:creationId xmlns:a16="http://schemas.microsoft.com/office/drawing/2014/main" id="{77FA29DD-BB37-5306-9463-8AAF3A253066}"/>
              </a:ext>
            </a:extLst>
          </p:cNvPr>
          <p:cNvCxnSpPr>
            <a:cxnSpLocks/>
          </p:cNvCxnSpPr>
          <p:nvPr/>
        </p:nvCxnSpPr>
        <p:spPr>
          <a:xfrm flipH="1" flipV="1">
            <a:off x="4097875" y="7892054"/>
            <a:ext cx="2340000" cy="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81" name="TextBox 80">
                <a:extLst>
                  <a:ext uri="{FF2B5EF4-FFF2-40B4-BE49-F238E27FC236}">
                    <a16:creationId xmlns:a16="http://schemas.microsoft.com/office/drawing/2014/main" id="{1ACE2146-0FC5-4ED1-1DCC-BEA84395BE98}"/>
                  </a:ext>
                </a:extLst>
              </p:cNvPr>
              <p:cNvSpPr txBox="1"/>
              <p:nvPr/>
            </p:nvSpPr>
            <p:spPr>
              <a:xfrm>
                <a:off x="2612788" y="8898436"/>
                <a:ext cx="86113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>
                      <m:r>
                        <a:rPr lang="en-GB" sz="1200" b="0" i="1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(−30, 17)</m:t>
                      </m:r>
                    </m:oMath>
                  </m:oMathPara>
                </a14:m>
                <a:endParaRPr lang="en-GB" sz="12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81" name="TextBox 80">
                <a:extLst>
                  <a:ext uri="{FF2B5EF4-FFF2-40B4-BE49-F238E27FC236}">
                    <a16:creationId xmlns:a16="http://schemas.microsoft.com/office/drawing/2014/main" id="{1ACE2146-0FC5-4ED1-1DCC-BEA84395BE9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12788" y="8898436"/>
                <a:ext cx="861133" cy="369332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2" name="TextBox 81">
                <a:extLst>
                  <a:ext uri="{FF2B5EF4-FFF2-40B4-BE49-F238E27FC236}">
                    <a16:creationId xmlns:a16="http://schemas.microsoft.com/office/drawing/2014/main" id="{72981C35-9630-E282-03F9-A0254048FA81}"/>
                  </a:ext>
                </a:extLst>
              </p:cNvPr>
              <p:cNvSpPr txBox="1"/>
              <p:nvPr/>
            </p:nvSpPr>
            <p:spPr>
              <a:xfrm>
                <a:off x="2610485" y="8642738"/>
                <a:ext cx="86113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>
                      <m:r>
                        <a:rPr lang="en-GB" sz="1200" b="0" i="1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(13,−10)</m:t>
                      </m:r>
                    </m:oMath>
                  </m:oMathPara>
                </a14:m>
                <a:endParaRPr lang="en-GB" sz="12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82" name="TextBox 81">
                <a:extLst>
                  <a:ext uri="{FF2B5EF4-FFF2-40B4-BE49-F238E27FC236}">
                    <a16:creationId xmlns:a16="http://schemas.microsoft.com/office/drawing/2014/main" id="{72981C35-9630-E282-03F9-A0254048FA8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10485" y="8642738"/>
                <a:ext cx="861133" cy="369332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E548B909-F45D-CA9B-2B15-2491F3717751}"/>
              </a:ext>
            </a:extLst>
          </p:cNvPr>
          <p:cNvCxnSpPr>
            <a:cxnSpLocks/>
          </p:cNvCxnSpPr>
          <p:nvPr/>
        </p:nvCxnSpPr>
        <p:spPr>
          <a:xfrm flipV="1">
            <a:off x="4966988" y="881844"/>
            <a:ext cx="0" cy="259408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31D6E93A-4A28-77F0-4CBC-51F3BD2EE808}"/>
              </a:ext>
            </a:extLst>
          </p:cNvPr>
          <p:cNvCxnSpPr>
            <a:cxnSpLocks/>
          </p:cNvCxnSpPr>
          <p:nvPr/>
        </p:nvCxnSpPr>
        <p:spPr>
          <a:xfrm flipH="1">
            <a:off x="3984667" y="3143776"/>
            <a:ext cx="259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C2C904F5-5C6A-3893-32C4-E4A87C1E533B}"/>
                  </a:ext>
                </a:extLst>
              </p:cNvPr>
              <p:cNvSpPr txBox="1"/>
              <p:nvPr/>
            </p:nvSpPr>
            <p:spPr>
              <a:xfrm>
                <a:off x="3786010" y="841754"/>
                <a:ext cx="31611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>
                      <m:r>
                        <m:rPr>
                          <m:sty m:val="p"/>
                        </m:rPr>
                        <a:rPr lang="en-GB" sz="1200" b="0" i="0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A</m:t>
                      </m:r>
                    </m:oMath>
                  </m:oMathPara>
                </a14:m>
                <a:endParaRPr lang="en-GB" sz="12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C2C904F5-5C6A-3893-32C4-E4A87C1E533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86010" y="841754"/>
                <a:ext cx="316112" cy="369332"/>
              </a:xfrm>
              <a:prstGeom prst="rect">
                <a:avLst/>
              </a:prstGeom>
              <a:blipFill>
                <a:blip r:embed="rId1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0" name="Rectangle: Rounded Corners 29">
                <a:extLst>
                  <a:ext uri="{FF2B5EF4-FFF2-40B4-BE49-F238E27FC236}">
                    <a16:creationId xmlns:a16="http://schemas.microsoft.com/office/drawing/2014/main" id="{43C537EB-1FDA-ECD5-4139-8256BCC95759}"/>
                  </a:ext>
                </a:extLst>
              </p:cNvPr>
              <p:cNvSpPr/>
              <p:nvPr/>
            </p:nvSpPr>
            <p:spPr>
              <a:xfrm>
                <a:off x="906588" y="1184139"/>
                <a:ext cx="698500" cy="273050"/>
              </a:xfrm>
              <a:prstGeom prst="roundRect">
                <a:avLst/>
              </a:prstGeom>
              <a:solidFill>
                <a:srgbClr val="F9F3E7"/>
              </a:solidFill>
              <a:ln w="9525"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right"/>
                    </m:oMathParaPr>
                    <m:oMath>
                      <m:r>
                        <a:rPr lang="en-GB" sz="1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GB" sz="1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=−2</m:t>
                      </m:r>
                    </m:oMath>
                  </m:oMathPara>
                </a14:m>
                <a:endParaRPr lang="en-GB" sz="12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30" name="Rectangle: Rounded Corners 29">
                <a:extLst>
                  <a:ext uri="{FF2B5EF4-FFF2-40B4-BE49-F238E27FC236}">
                    <a16:creationId xmlns:a16="http://schemas.microsoft.com/office/drawing/2014/main" id="{43C537EB-1FDA-ECD5-4139-8256BCC9575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06588" y="1184139"/>
                <a:ext cx="698500" cy="273050"/>
              </a:xfrm>
              <a:prstGeom prst="roundRect">
                <a:avLst/>
              </a:prstGeom>
              <a:blipFill>
                <a:blip r:embed="rId15"/>
                <a:stretch>
                  <a:fillRect/>
                </a:stretch>
              </a:blipFill>
              <a:ln w="9525"/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2" name="Rectangle: Rounded Corners 31">
                <a:extLst>
                  <a:ext uri="{FF2B5EF4-FFF2-40B4-BE49-F238E27FC236}">
                    <a16:creationId xmlns:a16="http://schemas.microsoft.com/office/drawing/2014/main" id="{C61CC47E-8935-4D13-315C-20F060BB1701}"/>
                  </a:ext>
                </a:extLst>
              </p:cNvPr>
              <p:cNvSpPr/>
              <p:nvPr/>
            </p:nvSpPr>
            <p:spPr>
              <a:xfrm>
                <a:off x="503518" y="1184139"/>
                <a:ext cx="318476" cy="273050"/>
              </a:xfrm>
              <a:prstGeom prst="roundRect">
                <a:avLst/>
              </a:prstGeom>
              <a:solidFill>
                <a:srgbClr val="F9F3E7"/>
              </a:solidFill>
              <a:ln w="9525"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right"/>
                    </m:oMathParaPr>
                    <m:oMath>
                      <m:r>
                        <m:rPr>
                          <m:sty m:val="p"/>
                        </m:rPr>
                        <a:rPr lang="en-GB" sz="1200" b="0" i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G</m:t>
                      </m:r>
                    </m:oMath>
                  </m:oMathPara>
                </a14:m>
                <a:endParaRPr lang="en-GB" sz="12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2" name="Rectangle: Rounded Corners 31">
                <a:extLst>
                  <a:ext uri="{FF2B5EF4-FFF2-40B4-BE49-F238E27FC236}">
                    <a16:creationId xmlns:a16="http://schemas.microsoft.com/office/drawing/2014/main" id="{C61CC47E-8935-4D13-315C-20F060BB170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3518" y="1184139"/>
                <a:ext cx="318476" cy="273050"/>
              </a:xfrm>
              <a:prstGeom prst="roundRect">
                <a:avLst/>
              </a:prstGeom>
              <a:blipFill>
                <a:blip r:embed="rId16"/>
                <a:stretch>
                  <a:fillRect/>
                </a:stretch>
              </a:blipFill>
              <a:ln w="9525"/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3" name="Rectangle: Rounded Corners 32">
                <a:extLst>
                  <a:ext uri="{FF2B5EF4-FFF2-40B4-BE49-F238E27FC236}">
                    <a16:creationId xmlns:a16="http://schemas.microsoft.com/office/drawing/2014/main" id="{2378B1DA-5224-9BD8-75CE-AD27D5D44236}"/>
                  </a:ext>
                </a:extLst>
              </p:cNvPr>
              <p:cNvSpPr/>
              <p:nvPr/>
            </p:nvSpPr>
            <p:spPr>
              <a:xfrm>
                <a:off x="2282037" y="1191788"/>
                <a:ext cx="698500" cy="273050"/>
              </a:xfrm>
              <a:prstGeom prst="roundRect">
                <a:avLst/>
              </a:prstGeom>
              <a:solidFill>
                <a:srgbClr val="F9F3E7"/>
              </a:solidFill>
              <a:ln w="9525"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right"/>
                    </m:oMathParaPr>
                    <m:oMath>
                      <m:r>
                        <a:rPr lang="en-GB" sz="1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GB" sz="1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=−2</m:t>
                      </m:r>
                    </m:oMath>
                  </m:oMathPara>
                </a14:m>
                <a:endParaRPr lang="en-GB" sz="12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33" name="Rectangle: Rounded Corners 32">
                <a:extLst>
                  <a:ext uri="{FF2B5EF4-FFF2-40B4-BE49-F238E27FC236}">
                    <a16:creationId xmlns:a16="http://schemas.microsoft.com/office/drawing/2014/main" id="{2378B1DA-5224-9BD8-75CE-AD27D5D4423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82037" y="1191788"/>
                <a:ext cx="698500" cy="273050"/>
              </a:xfrm>
              <a:prstGeom prst="roundRect">
                <a:avLst/>
              </a:prstGeom>
              <a:blipFill>
                <a:blip r:embed="rId17"/>
                <a:stretch>
                  <a:fillRect/>
                </a:stretch>
              </a:blipFill>
              <a:ln w="9525"/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4" name="Rectangle: Rounded Corners 33">
                <a:extLst>
                  <a:ext uri="{FF2B5EF4-FFF2-40B4-BE49-F238E27FC236}">
                    <a16:creationId xmlns:a16="http://schemas.microsoft.com/office/drawing/2014/main" id="{74BB88BA-72D2-35DC-3F0D-F4C89AB35C60}"/>
                  </a:ext>
                </a:extLst>
              </p:cNvPr>
              <p:cNvSpPr/>
              <p:nvPr/>
            </p:nvSpPr>
            <p:spPr>
              <a:xfrm>
                <a:off x="1878967" y="1191788"/>
                <a:ext cx="318476" cy="273050"/>
              </a:xfrm>
              <a:prstGeom prst="roundRect">
                <a:avLst/>
              </a:prstGeom>
              <a:solidFill>
                <a:srgbClr val="F9F3E7"/>
              </a:solidFill>
              <a:ln w="9525"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right"/>
                    </m:oMathParaPr>
                    <m:oMath>
                      <m:r>
                        <m:rPr>
                          <m:sty m:val="p"/>
                        </m:rPr>
                        <a:rPr lang="en-GB" sz="1200" b="0" i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D</m:t>
                      </m:r>
                    </m:oMath>
                  </m:oMathPara>
                </a14:m>
                <a:endParaRPr lang="en-GB" sz="12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4" name="Rectangle: Rounded Corners 33">
                <a:extLst>
                  <a:ext uri="{FF2B5EF4-FFF2-40B4-BE49-F238E27FC236}">
                    <a16:creationId xmlns:a16="http://schemas.microsoft.com/office/drawing/2014/main" id="{74BB88BA-72D2-35DC-3F0D-F4C89AB35C60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78967" y="1191788"/>
                <a:ext cx="318476" cy="273050"/>
              </a:xfrm>
              <a:prstGeom prst="roundRect">
                <a:avLst/>
              </a:prstGeom>
              <a:blipFill>
                <a:blip r:embed="rId18"/>
                <a:stretch>
                  <a:fillRect/>
                </a:stretch>
              </a:blipFill>
              <a:ln w="9525"/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5" name="Rectangle: Rounded Corners 34">
                <a:extLst>
                  <a:ext uri="{FF2B5EF4-FFF2-40B4-BE49-F238E27FC236}">
                    <a16:creationId xmlns:a16="http://schemas.microsoft.com/office/drawing/2014/main" id="{2474018C-1B9A-28D7-9B55-9C20DF971238}"/>
                  </a:ext>
                </a:extLst>
              </p:cNvPr>
              <p:cNvSpPr/>
              <p:nvPr/>
            </p:nvSpPr>
            <p:spPr>
              <a:xfrm>
                <a:off x="906588" y="1605814"/>
                <a:ext cx="698500" cy="273050"/>
              </a:xfrm>
              <a:prstGeom prst="roundRect">
                <a:avLst/>
              </a:prstGeom>
              <a:solidFill>
                <a:srgbClr val="F9F3E7"/>
              </a:solidFill>
              <a:ln w="9525"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"/>
                    </m:oMathParaPr>
                    <m:oMath>
                      <m:r>
                        <a:rPr lang="en-GB" sz="1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GB" sz="1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=2</m:t>
                      </m:r>
                    </m:oMath>
                  </m:oMathPara>
                </a14:m>
                <a:endParaRPr lang="en-GB" sz="12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35" name="Rectangle: Rounded Corners 34">
                <a:extLst>
                  <a:ext uri="{FF2B5EF4-FFF2-40B4-BE49-F238E27FC236}">
                    <a16:creationId xmlns:a16="http://schemas.microsoft.com/office/drawing/2014/main" id="{2474018C-1B9A-28D7-9B55-9C20DF97123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06588" y="1605814"/>
                <a:ext cx="698500" cy="273050"/>
              </a:xfrm>
              <a:prstGeom prst="roundRect">
                <a:avLst/>
              </a:prstGeom>
              <a:blipFill>
                <a:blip r:embed="rId19"/>
                <a:stretch>
                  <a:fillRect/>
                </a:stretch>
              </a:blipFill>
              <a:ln w="9525"/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6" name="Rectangle: Rounded Corners 35">
                <a:extLst>
                  <a:ext uri="{FF2B5EF4-FFF2-40B4-BE49-F238E27FC236}">
                    <a16:creationId xmlns:a16="http://schemas.microsoft.com/office/drawing/2014/main" id="{DC3945CC-1F1B-FF3D-2256-A13F7317F136}"/>
                  </a:ext>
                </a:extLst>
              </p:cNvPr>
              <p:cNvSpPr/>
              <p:nvPr/>
            </p:nvSpPr>
            <p:spPr>
              <a:xfrm>
                <a:off x="503518" y="1605814"/>
                <a:ext cx="318476" cy="273050"/>
              </a:xfrm>
              <a:prstGeom prst="roundRect">
                <a:avLst/>
              </a:prstGeom>
              <a:solidFill>
                <a:srgbClr val="F9F3E7"/>
              </a:solidFill>
              <a:ln w="9525"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right"/>
                    </m:oMathParaPr>
                    <m:oMath>
                      <m:r>
                        <m:rPr>
                          <m:sty m:val="p"/>
                        </m:rPr>
                        <a:rPr lang="en-GB" sz="1200" b="0" i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C</m:t>
                      </m:r>
                    </m:oMath>
                  </m:oMathPara>
                </a14:m>
                <a:endParaRPr lang="en-GB" sz="12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6" name="Rectangle: Rounded Corners 35">
                <a:extLst>
                  <a:ext uri="{FF2B5EF4-FFF2-40B4-BE49-F238E27FC236}">
                    <a16:creationId xmlns:a16="http://schemas.microsoft.com/office/drawing/2014/main" id="{DC3945CC-1F1B-FF3D-2256-A13F7317F13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3518" y="1605814"/>
                <a:ext cx="318476" cy="273050"/>
              </a:xfrm>
              <a:prstGeom prst="roundRect">
                <a:avLst/>
              </a:prstGeom>
              <a:blipFill>
                <a:blip r:embed="rId20"/>
                <a:stretch>
                  <a:fillRect/>
                </a:stretch>
              </a:blipFill>
              <a:ln w="9525"/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7" name="Rectangle: Rounded Corners 36">
                <a:extLst>
                  <a:ext uri="{FF2B5EF4-FFF2-40B4-BE49-F238E27FC236}">
                    <a16:creationId xmlns:a16="http://schemas.microsoft.com/office/drawing/2014/main" id="{AD7A8FC1-EB9F-8E96-E8CF-65DE405F5AAE}"/>
                  </a:ext>
                </a:extLst>
              </p:cNvPr>
              <p:cNvSpPr/>
              <p:nvPr/>
            </p:nvSpPr>
            <p:spPr>
              <a:xfrm>
                <a:off x="2282037" y="1613463"/>
                <a:ext cx="698500" cy="273050"/>
              </a:xfrm>
              <a:prstGeom prst="roundRect">
                <a:avLst/>
              </a:prstGeom>
              <a:solidFill>
                <a:srgbClr val="F9F3E7"/>
              </a:solidFill>
              <a:ln w="9525"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"/>
                    </m:oMathParaPr>
                    <m:oMath>
                      <m:r>
                        <a:rPr lang="en-GB" sz="1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GB" sz="1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=2</m:t>
                      </m:r>
                    </m:oMath>
                  </m:oMathPara>
                </a14:m>
                <a:endParaRPr lang="en-GB" sz="12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37" name="Rectangle: Rounded Corners 36">
                <a:extLst>
                  <a:ext uri="{FF2B5EF4-FFF2-40B4-BE49-F238E27FC236}">
                    <a16:creationId xmlns:a16="http://schemas.microsoft.com/office/drawing/2014/main" id="{AD7A8FC1-EB9F-8E96-E8CF-65DE405F5AA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82037" y="1613463"/>
                <a:ext cx="698500" cy="273050"/>
              </a:xfrm>
              <a:prstGeom prst="roundRect">
                <a:avLst/>
              </a:prstGeom>
              <a:blipFill>
                <a:blip r:embed="rId21"/>
                <a:stretch>
                  <a:fillRect/>
                </a:stretch>
              </a:blipFill>
              <a:ln w="9525"/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8" name="Rectangle: Rounded Corners 37">
                <a:extLst>
                  <a:ext uri="{FF2B5EF4-FFF2-40B4-BE49-F238E27FC236}">
                    <a16:creationId xmlns:a16="http://schemas.microsoft.com/office/drawing/2014/main" id="{FC2CFBC2-4587-681F-F750-3D5A40ECB8DA}"/>
                  </a:ext>
                </a:extLst>
              </p:cNvPr>
              <p:cNvSpPr/>
              <p:nvPr/>
            </p:nvSpPr>
            <p:spPr>
              <a:xfrm>
                <a:off x="1878967" y="1613463"/>
                <a:ext cx="318476" cy="273050"/>
              </a:xfrm>
              <a:prstGeom prst="roundRect">
                <a:avLst/>
              </a:prstGeom>
              <a:solidFill>
                <a:srgbClr val="F9F3E7"/>
              </a:solidFill>
              <a:ln w="9525"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right"/>
                    </m:oMathParaPr>
                    <m:oMath>
                      <m:r>
                        <m:rPr>
                          <m:sty m:val="p"/>
                        </m:rPr>
                        <a:rPr lang="en-GB" sz="1200" b="0" i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H</m:t>
                      </m:r>
                    </m:oMath>
                  </m:oMathPara>
                </a14:m>
                <a:endParaRPr lang="en-GB" sz="12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8" name="Rectangle: Rounded Corners 37">
                <a:extLst>
                  <a:ext uri="{FF2B5EF4-FFF2-40B4-BE49-F238E27FC236}">
                    <a16:creationId xmlns:a16="http://schemas.microsoft.com/office/drawing/2014/main" id="{FC2CFBC2-4587-681F-F750-3D5A40ECB8D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78967" y="1613463"/>
                <a:ext cx="318476" cy="273050"/>
              </a:xfrm>
              <a:prstGeom prst="roundRect">
                <a:avLst/>
              </a:prstGeom>
              <a:blipFill>
                <a:blip r:embed="rId22"/>
                <a:stretch>
                  <a:fillRect/>
                </a:stretch>
              </a:blipFill>
              <a:ln w="9525"/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9" name="Rectangle: Rounded Corners 38">
                <a:extLst>
                  <a:ext uri="{FF2B5EF4-FFF2-40B4-BE49-F238E27FC236}">
                    <a16:creationId xmlns:a16="http://schemas.microsoft.com/office/drawing/2014/main" id="{74690C6D-C901-A322-85AF-FF5DEC9BF0B6}"/>
                  </a:ext>
                </a:extLst>
              </p:cNvPr>
              <p:cNvSpPr/>
              <p:nvPr/>
            </p:nvSpPr>
            <p:spPr>
              <a:xfrm>
                <a:off x="906588" y="2023779"/>
                <a:ext cx="698500" cy="273050"/>
              </a:xfrm>
              <a:prstGeom prst="roundRect">
                <a:avLst/>
              </a:prstGeom>
              <a:solidFill>
                <a:srgbClr val="F9F3E7"/>
              </a:solidFill>
              <a:ln w="9525"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right"/>
                    </m:oMathParaPr>
                    <m:oMath>
                      <m:r>
                        <a:rPr lang="en-GB" sz="1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GB" sz="1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=−6</m:t>
                      </m:r>
                    </m:oMath>
                  </m:oMathPara>
                </a14:m>
                <a:endParaRPr lang="en-GB" sz="12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39" name="Rectangle: Rounded Corners 38">
                <a:extLst>
                  <a:ext uri="{FF2B5EF4-FFF2-40B4-BE49-F238E27FC236}">
                    <a16:creationId xmlns:a16="http://schemas.microsoft.com/office/drawing/2014/main" id="{74690C6D-C901-A322-85AF-FF5DEC9BF0B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06588" y="2023779"/>
                <a:ext cx="698500" cy="273050"/>
              </a:xfrm>
              <a:prstGeom prst="roundRect">
                <a:avLst/>
              </a:prstGeom>
              <a:blipFill>
                <a:blip r:embed="rId23"/>
                <a:stretch>
                  <a:fillRect/>
                </a:stretch>
              </a:blipFill>
              <a:ln w="9525"/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0" name="Rectangle: Rounded Corners 39">
                <a:extLst>
                  <a:ext uri="{FF2B5EF4-FFF2-40B4-BE49-F238E27FC236}">
                    <a16:creationId xmlns:a16="http://schemas.microsoft.com/office/drawing/2014/main" id="{8400B078-9B6C-DC28-213E-D413A9FC6293}"/>
                  </a:ext>
                </a:extLst>
              </p:cNvPr>
              <p:cNvSpPr/>
              <p:nvPr/>
            </p:nvSpPr>
            <p:spPr>
              <a:xfrm>
                <a:off x="503518" y="2023779"/>
                <a:ext cx="318476" cy="273050"/>
              </a:xfrm>
              <a:prstGeom prst="roundRect">
                <a:avLst/>
              </a:prstGeom>
              <a:solidFill>
                <a:srgbClr val="F9F3E7"/>
              </a:solidFill>
              <a:ln w="9525"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right"/>
                    </m:oMathParaPr>
                    <m:oMath>
                      <m:r>
                        <m:rPr>
                          <m:sty m:val="p"/>
                        </m:rPr>
                        <a:rPr lang="en-GB" sz="1200" b="0" i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E</m:t>
                      </m:r>
                    </m:oMath>
                  </m:oMathPara>
                </a14:m>
                <a:endParaRPr lang="en-GB" sz="12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0" name="Rectangle: Rounded Corners 39">
                <a:extLst>
                  <a:ext uri="{FF2B5EF4-FFF2-40B4-BE49-F238E27FC236}">
                    <a16:creationId xmlns:a16="http://schemas.microsoft.com/office/drawing/2014/main" id="{8400B078-9B6C-DC28-213E-D413A9FC629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3518" y="2023779"/>
                <a:ext cx="318476" cy="273050"/>
              </a:xfrm>
              <a:prstGeom prst="roundRect">
                <a:avLst/>
              </a:prstGeom>
              <a:blipFill>
                <a:blip r:embed="rId24"/>
                <a:stretch>
                  <a:fillRect/>
                </a:stretch>
              </a:blipFill>
              <a:ln w="9525"/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1" name="Rectangle: Rounded Corners 40">
                <a:extLst>
                  <a:ext uri="{FF2B5EF4-FFF2-40B4-BE49-F238E27FC236}">
                    <a16:creationId xmlns:a16="http://schemas.microsoft.com/office/drawing/2014/main" id="{6C121134-3E83-1121-B628-DA1B7DB9999F}"/>
                  </a:ext>
                </a:extLst>
              </p:cNvPr>
              <p:cNvSpPr/>
              <p:nvPr/>
            </p:nvSpPr>
            <p:spPr>
              <a:xfrm>
                <a:off x="2282037" y="2031428"/>
                <a:ext cx="698500" cy="273050"/>
              </a:xfrm>
              <a:prstGeom prst="roundRect">
                <a:avLst/>
              </a:prstGeom>
              <a:solidFill>
                <a:srgbClr val="F9F3E7"/>
              </a:solidFill>
              <a:ln w="9525"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"/>
                    </m:oMathParaPr>
                    <m:oMath>
                      <m:r>
                        <a:rPr lang="en-GB" sz="1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GB" sz="1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=4</m:t>
                      </m:r>
                    </m:oMath>
                  </m:oMathPara>
                </a14:m>
                <a:endParaRPr lang="en-GB" sz="12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41" name="Rectangle: Rounded Corners 40">
                <a:extLst>
                  <a:ext uri="{FF2B5EF4-FFF2-40B4-BE49-F238E27FC236}">
                    <a16:creationId xmlns:a16="http://schemas.microsoft.com/office/drawing/2014/main" id="{6C121134-3E83-1121-B628-DA1B7DB9999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82037" y="2031428"/>
                <a:ext cx="698500" cy="273050"/>
              </a:xfrm>
              <a:prstGeom prst="roundRect">
                <a:avLst/>
              </a:prstGeom>
              <a:blipFill>
                <a:blip r:embed="rId25"/>
                <a:stretch>
                  <a:fillRect/>
                </a:stretch>
              </a:blipFill>
              <a:ln w="9525"/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2" name="Rectangle: Rounded Corners 41">
                <a:extLst>
                  <a:ext uri="{FF2B5EF4-FFF2-40B4-BE49-F238E27FC236}">
                    <a16:creationId xmlns:a16="http://schemas.microsoft.com/office/drawing/2014/main" id="{75C68FC9-FF7D-2331-BD21-0E37609D3187}"/>
                  </a:ext>
                </a:extLst>
              </p:cNvPr>
              <p:cNvSpPr/>
              <p:nvPr/>
            </p:nvSpPr>
            <p:spPr>
              <a:xfrm>
                <a:off x="1878967" y="2031428"/>
                <a:ext cx="318476" cy="273050"/>
              </a:xfrm>
              <a:prstGeom prst="roundRect">
                <a:avLst/>
              </a:prstGeom>
              <a:solidFill>
                <a:srgbClr val="F9F3E7"/>
              </a:solidFill>
              <a:ln w="9525"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right"/>
                    </m:oMathParaPr>
                    <m:oMath>
                      <m:r>
                        <m:rPr>
                          <m:sty m:val="p"/>
                        </m:rPr>
                        <a:rPr lang="en-GB" sz="1200" b="0" i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B</m:t>
                      </m:r>
                    </m:oMath>
                  </m:oMathPara>
                </a14:m>
                <a:endParaRPr lang="en-GB" sz="12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2" name="Rectangle: Rounded Corners 41">
                <a:extLst>
                  <a:ext uri="{FF2B5EF4-FFF2-40B4-BE49-F238E27FC236}">
                    <a16:creationId xmlns:a16="http://schemas.microsoft.com/office/drawing/2014/main" id="{75C68FC9-FF7D-2331-BD21-0E37609D318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78967" y="2031428"/>
                <a:ext cx="318476" cy="273050"/>
              </a:xfrm>
              <a:prstGeom prst="roundRect">
                <a:avLst/>
              </a:prstGeom>
              <a:blipFill>
                <a:blip r:embed="rId26"/>
                <a:stretch>
                  <a:fillRect/>
                </a:stretch>
              </a:blipFill>
              <a:ln w="9525"/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3" name="Rectangle: Rounded Corners 42">
                <a:extLst>
                  <a:ext uri="{FF2B5EF4-FFF2-40B4-BE49-F238E27FC236}">
                    <a16:creationId xmlns:a16="http://schemas.microsoft.com/office/drawing/2014/main" id="{42A709D9-C7A6-BB50-E76B-848E795A5F30}"/>
                  </a:ext>
                </a:extLst>
              </p:cNvPr>
              <p:cNvSpPr/>
              <p:nvPr/>
            </p:nvSpPr>
            <p:spPr>
              <a:xfrm>
                <a:off x="906588" y="2450223"/>
                <a:ext cx="698500" cy="273050"/>
              </a:xfrm>
              <a:prstGeom prst="roundRect">
                <a:avLst/>
              </a:prstGeom>
              <a:solidFill>
                <a:srgbClr val="F9F3E7"/>
              </a:solidFill>
              <a:ln w="9525"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"/>
                    </m:oMathParaPr>
                    <m:oMath>
                      <m:r>
                        <a:rPr lang="en-GB" sz="1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GB" sz="1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=7</m:t>
                      </m:r>
                    </m:oMath>
                  </m:oMathPara>
                </a14:m>
                <a:endParaRPr lang="en-GB" sz="12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43" name="Rectangle: Rounded Corners 42">
                <a:extLst>
                  <a:ext uri="{FF2B5EF4-FFF2-40B4-BE49-F238E27FC236}">
                    <a16:creationId xmlns:a16="http://schemas.microsoft.com/office/drawing/2014/main" id="{42A709D9-C7A6-BB50-E76B-848E795A5F30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06588" y="2450223"/>
                <a:ext cx="698500" cy="273050"/>
              </a:xfrm>
              <a:prstGeom prst="roundRect">
                <a:avLst/>
              </a:prstGeom>
              <a:blipFill>
                <a:blip r:embed="rId27"/>
                <a:stretch>
                  <a:fillRect/>
                </a:stretch>
              </a:blipFill>
              <a:ln w="9525"/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5" name="Rectangle: Rounded Corners 54">
                <a:extLst>
                  <a:ext uri="{FF2B5EF4-FFF2-40B4-BE49-F238E27FC236}">
                    <a16:creationId xmlns:a16="http://schemas.microsoft.com/office/drawing/2014/main" id="{E400A929-5FD4-EDCF-7333-CA036629B998}"/>
                  </a:ext>
                </a:extLst>
              </p:cNvPr>
              <p:cNvSpPr/>
              <p:nvPr/>
            </p:nvSpPr>
            <p:spPr>
              <a:xfrm>
                <a:off x="503518" y="2450223"/>
                <a:ext cx="318476" cy="273050"/>
              </a:xfrm>
              <a:prstGeom prst="roundRect">
                <a:avLst/>
              </a:prstGeom>
              <a:solidFill>
                <a:srgbClr val="F9F3E7"/>
              </a:solidFill>
              <a:ln w="9525"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right"/>
                    </m:oMathParaPr>
                    <m:oMath>
                      <m:r>
                        <m:rPr>
                          <m:sty m:val="p"/>
                        </m:rPr>
                        <a:rPr lang="en-GB" sz="1200" b="0" i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J</m:t>
                      </m:r>
                    </m:oMath>
                  </m:oMathPara>
                </a14:m>
                <a:endParaRPr lang="en-GB" sz="12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55" name="Rectangle: Rounded Corners 54">
                <a:extLst>
                  <a:ext uri="{FF2B5EF4-FFF2-40B4-BE49-F238E27FC236}">
                    <a16:creationId xmlns:a16="http://schemas.microsoft.com/office/drawing/2014/main" id="{E400A929-5FD4-EDCF-7333-CA036629B99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3518" y="2450223"/>
                <a:ext cx="318476" cy="273050"/>
              </a:xfrm>
              <a:prstGeom prst="roundRect">
                <a:avLst/>
              </a:prstGeom>
              <a:blipFill>
                <a:blip r:embed="rId28"/>
                <a:stretch>
                  <a:fillRect b="-2128"/>
                </a:stretch>
              </a:blipFill>
              <a:ln w="9525"/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6" name="Rectangle: Rounded Corners 55">
                <a:extLst>
                  <a:ext uri="{FF2B5EF4-FFF2-40B4-BE49-F238E27FC236}">
                    <a16:creationId xmlns:a16="http://schemas.microsoft.com/office/drawing/2014/main" id="{8595F0D7-A12A-68D9-1115-8928493EF727}"/>
                  </a:ext>
                </a:extLst>
              </p:cNvPr>
              <p:cNvSpPr/>
              <p:nvPr/>
            </p:nvSpPr>
            <p:spPr>
              <a:xfrm>
                <a:off x="2282037" y="2457872"/>
                <a:ext cx="698500" cy="273050"/>
              </a:xfrm>
              <a:prstGeom prst="roundRect">
                <a:avLst/>
              </a:prstGeom>
              <a:solidFill>
                <a:srgbClr val="F9F3E7"/>
              </a:solidFill>
              <a:ln w="9525"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right"/>
                    </m:oMathParaPr>
                    <m:oMath>
                      <m:r>
                        <a:rPr lang="en-GB" sz="1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GB" sz="1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=−6</m:t>
                      </m:r>
                    </m:oMath>
                  </m:oMathPara>
                </a14:m>
                <a:endParaRPr lang="en-GB" sz="12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56" name="Rectangle: Rounded Corners 55">
                <a:extLst>
                  <a:ext uri="{FF2B5EF4-FFF2-40B4-BE49-F238E27FC236}">
                    <a16:creationId xmlns:a16="http://schemas.microsoft.com/office/drawing/2014/main" id="{8595F0D7-A12A-68D9-1115-8928493EF72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82037" y="2457872"/>
                <a:ext cx="698500" cy="273050"/>
              </a:xfrm>
              <a:prstGeom prst="roundRect">
                <a:avLst/>
              </a:prstGeom>
              <a:blipFill>
                <a:blip r:embed="rId29"/>
                <a:stretch>
                  <a:fillRect/>
                </a:stretch>
              </a:blipFill>
              <a:ln w="9525"/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9" name="Rectangle: Rounded Corners 58">
                <a:extLst>
                  <a:ext uri="{FF2B5EF4-FFF2-40B4-BE49-F238E27FC236}">
                    <a16:creationId xmlns:a16="http://schemas.microsoft.com/office/drawing/2014/main" id="{AAAA8B91-9DBB-D63A-8B96-165709002882}"/>
                  </a:ext>
                </a:extLst>
              </p:cNvPr>
              <p:cNvSpPr/>
              <p:nvPr/>
            </p:nvSpPr>
            <p:spPr>
              <a:xfrm>
                <a:off x="1878967" y="2457872"/>
                <a:ext cx="318476" cy="273050"/>
              </a:xfrm>
              <a:prstGeom prst="roundRect">
                <a:avLst/>
              </a:prstGeom>
              <a:solidFill>
                <a:srgbClr val="F9F3E7"/>
              </a:solidFill>
              <a:ln w="9525"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right"/>
                    </m:oMathParaPr>
                    <m:oMath>
                      <m:r>
                        <m:rPr>
                          <m:sty m:val="p"/>
                        </m:rPr>
                        <a:rPr lang="en-GB" sz="1200" b="0" i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F</m:t>
                      </m:r>
                    </m:oMath>
                  </m:oMathPara>
                </a14:m>
                <a:endParaRPr lang="en-GB" sz="12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59" name="Rectangle: Rounded Corners 58">
                <a:extLst>
                  <a:ext uri="{FF2B5EF4-FFF2-40B4-BE49-F238E27FC236}">
                    <a16:creationId xmlns:a16="http://schemas.microsoft.com/office/drawing/2014/main" id="{AAAA8B91-9DBB-D63A-8B96-16570900288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78967" y="2457872"/>
                <a:ext cx="318476" cy="273050"/>
              </a:xfrm>
              <a:prstGeom prst="roundRect">
                <a:avLst/>
              </a:prstGeom>
              <a:blipFill>
                <a:blip r:embed="rId30"/>
                <a:stretch>
                  <a:fillRect/>
                </a:stretch>
              </a:blipFill>
              <a:ln w="9525"/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1" name="Rectangle: Rounded Corners 60">
                <a:extLst>
                  <a:ext uri="{FF2B5EF4-FFF2-40B4-BE49-F238E27FC236}">
                    <a16:creationId xmlns:a16="http://schemas.microsoft.com/office/drawing/2014/main" id="{60844E1D-9264-5351-1BD8-BD9A3C112407}"/>
                  </a:ext>
                </a:extLst>
              </p:cNvPr>
              <p:cNvSpPr/>
              <p:nvPr/>
            </p:nvSpPr>
            <p:spPr>
              <a:xfrm>
                <a:off x="906588" y="2884251"/>
                <a:ext cx="698500" cy="273050"/>
              </a:xfrm>
              <a:prstGeom prst="roundRect">
                <a:avLst/>
              </a:prstGeom>
              <a:solidFill>
                <a:srgbClr val="F9F3E7"/>
              </a:solidFill>
              <a:ln w="9525"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"/>
                    </m:oMathParaPr>
                    <m:oMath>
                      <m:r>
                        <a:rPr lang="en-GB" sz="1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GB" sz="1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=4</m:t>
                      </m:r>
                    </m:oMath>
                  </m:oMathPara>
                </a14:m>
                <a:endParaRPr lang="en-GB" sz="12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61" name="Rectangle: Rounded Corners 60">
                <a:extLst>
                  <a:ext uri="{FF2B5EF4-FFF2-40B4-BE49-F238E27FC236}">
                    <a16:creationId xmlns:a16="http://schemas.microsoft.com/office/drawing/2014/main" id="{60844E1D-9264-5351-1BD8-BD9A3C11240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06588" y="2884251"/>
                <a:ext cx="698500" cy="273050"/>
              </a:xfrm>
              <a:prstGeom prst="roundRect">
                <a:avLst/>
              </a:prstGeom>
              <a:blipFill>
                <a:blip r:embed="rId31"/>
                <a:stretch>
                  <a:fillRect/>
                </a:stretch>
              </a:blipFill>
              <a:ln w="9525"/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2" name="Rectangle: Rounded Corners 61">
                <a:extLst>
                  <a:ext uri="{FF2B5EF4-FFF2-40B4-BE49-F238E27FC236}">
                    <a16:creationId xmlns:a16="http://schemas.microsoft.com/office/drawing/2014/main" id="{34AA1487-FFC1-8B6D-AA77-8907DA2C1107}"/>
                  </a:ext>
                </a:extLst>
              </p:cNvPr>
              <p:cNvSpPr/>
              <p:nvPr/>
            </p:nvSpPr>
            <p:spPr>
              <a:xfrm>
                <a:off x="503518" y="2884251"/>
                <a:ext cx="318476" cy="273050"/>
              </a:xfrm>
              <a:prstGeom prst="roundRect">
                <a:avLst/>
              </a:prstGeom>
              <a:solidFill>
                <a:srgbClr val="F9F3E7"/>
              </a:solidFill>
              <a:ln w="9525"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right"/>
                    </m:oMathParaPr>
                    <m:oMath>
                      <m:r>
                        <m:rPr>
                          <m:sty m:val="p"/>
                        </m:rPr>
                        <a:rPr lang="en-GB" sz="1200" b="0" i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I</m:t>
                      </m:r>
                    </m:oMath>
                  </m:oMathPara>
                </a14:m>
                <a:endParaRPr lang="en-GB" sz="12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62" name="Rectangle: Rounded Corners 61">
                <a:extLst>
                  <a:ext uri="{FF2B5EF4-FFF2-40B4-BE49-F238E27FC236}">
                    <a16:creationId xmlns:a16="http://schemas.microsoft.com/office/drawing/2014/main" id="{34AA1487-FFC1-8B6D-AA77-8907DA2C110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3518" y="2884251"/>
                <a:ext cx="318476" cy="273050"/>
              </a:xfrm>
              <a:prstGeom prst="roundRect">
                <a:avLst/>
              </a:prstGeom>
              <a:blipFill>
                <a:blip r:embed="rId32"/>
                <a:stretch>
                  <a:fillRect/>
                </a:stretch>
              </a:blipFill>
              <a:ln w="9525"/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3" name="Rectangle: Rounded Corners 62">
                <a:extLst>
                  <a:ext uri="{FF2B5EF4-FFF2-40B4-BE49-F238E27FC236}">
                    <a16:creationId xmlns:a16="http://schemas.microsoft.com/office/drawing/2014/main" id="{57F7F4BF-2FA8-F9C1-35C3-966431DAFF57}"/>
                  </a:ext>
                </a:extLst>
              </p:cNvPr>
              <p:cNvSpPr/>
              <p:nvPr/>
            </p:nvSpPr>
            <p:spPr>
              <a:xfrm>
                <a:off x="2282037" y="2891900"/>
                <a:ext cx="698500" cy="273050"/>
              </a:xfrm>
              <a:prstGeom prst="roundRect">
                <a:avLst/>
              </a:prstGeom>
              <a:solidFill>
                <a:srgbClr val="F9F3E7"/>
              </a:solidFill>
              <a:ln w="9525"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"/>
                    </m:oMathParaPr>
                    <m:oMath>
                      <m:r>
                        <a:rPr lang="en-GB" sz="1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GB" sz="1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=7</m:t>
                      </m:r>
                    </m:oMath>
                  </m:oMathPara>
                </a14:m>
                <a:endParaRPr lang="en-GB" sz="12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63" name="Rectangle: Rounded Corners 62">
                <a:extLst>
                  <a:ext uri="{FF2B5EF4-FFF2-40B4-BE49-F238E27FC236}">
                    <a16:creationId xmlns:a16="http://schemas.microsoft.com/office/drawing/2014/main" id="{57F7F4BF-2FA8-F9C1-35C3-966431DAFF5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82037" y="2891900"/>
                <a:ext cx="698500" cy="273050"/>
              </a:xfrm>
              <a:prstGeom prst="roundRect">
                <a:avLst/>
              </a:prstGeom>
              <a:blipFill>
                <a:blip r:embed="rId33"/>
                <a:stretch>
                  <a:fillRect/>
                </a:stretch>
              </a:blipFill>
              <a:ln w="9525"/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4" name="Rectangle: Rounded Corners 63">
                <a:extLst>
                  <a:ext uri="{FF2B5EF4-FFF2-40B4-BE49-F238E27FC236}">
                    <a16:creationId xmlns:a16="http://schemas.microsoft.com/office/drawing/2014/main" id="{2D0ECB12-F53E-B751-FFCB-5129C5F4D28D}"/>
                  </a:ext>
                </a:extLst>
              </p:cNvPr>
              <p:cNvSpPr/>
              <p:nvPr/>
            </p:nvSpPr>
            <p:spPr>
              <a:xfrm>
                <a:off x="1878967" y="2891900"/>
                <a:ext cx="318476" cy="273050"/>
              </a:xfrm>
              <a:prstGeom prst="roundRect">
                <a:avLst/>
              </a:prstGeom>
              <a:solidFill>
                <a:srgbClr val="F9F3E7"/>
              </a:solidFill>
              <a:ln w="9525"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right"/>
                    </m:oMathParaPr>
                    <m:oMath>
                      <m:r>
                        <m:rPr>
                          <m:sty m:val="p"/>
                        </m:rPr>
                        <a:rPr lang="en-GB" sz="1200" b="0" i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A</m:t>
                      </m:r>
                    </m:oMath>
                  </m:oMathPara>
                </a14:m>
                <a:endParaRPr lang="en-GB" sz="12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64" name="Rectangle: Rounded Corners 63">
                <a:extLst>
                  <a:ext uri="{FF2B5EF4-FFF2-40B4-BE49-F238E27FC236}">
                    <a16:creationId xmlns:a16="http://schemas.microsoft.com/office/drawing/2014/main" id="{2D0ECB12-F53E-B751-FFCB-5129C5F4D28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78967" y="2891900"/>
                <a:ext cx="318476" cy="273050"/>
              </a:xfrm>
              <a:prstGeom prst="roundRect">
                <a:avLst/>
              </a:prstGeom>
              <a:blipFill>
                <a:blip r:embed="rId34"/>
                <a:stretch>
                  <a:fillRect/>
                </a:stretch>
              </a:blipFill>
              <a:ln w="9525"/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65" name="Straight Connector 64">
            <a:extLst>
              <a:ext uri="{FF2B5EF4-FFF2-40B4-BE49-F238E27FC236}">
                <a16:creationId xmlns:a16="http://schemas.microsoft.com/office/drawing/2014/main" id="{BCC87971-CB1A-6DA2-A8E1-0080D639C13F}"/>
              </a:ext>
            </a:extLst>
          </p:cNvPr>
          <p:cNvCxnSpPr>
            <a:cxnSpLocks/>
          </p:cNvCxnSpPr>
          <p:nvPr/>
        </p:nvCxnSpPr>
        <p:spPr>
          <a:xfrm flipH="1">
            <a:off x="3984667" y="2498906"/>
            <a:ext cx="259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>
            <a:extLst>
              <a:ext uri="{FF2B5EF4-FFF2-40B4-BE49-F238E27FC236}">
                <a16:creationId xmlns:a16="http://schemas.microsoft.com/office/drawing/2014/main" id="{AF45F8A5-95A0-978F-FE59-F30D9AF820C6}"/>
              </a:ext>
            </a:extLst>
          </p:cNvPr>
          <p:cNvCxnSpPr>
            <a:cxnSpLocks/>
          </p:cNvCxnSpPr>
          <p:nvPr/>
        </p:nvCxnSpPr>
        <p:spPr>
          <a:xfrm flipH="1">
            <a:off x="3988670" y="1529320"/>
            <a:ext cx="259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>
            <a:extLst>
              <a:ext uri="{FF2B5EF4-FFF2-40B4-BE49-F238E27FC236}">
                <a16:creationId xmlns:a16="http://schemas.microsoft.com/office/drawing/2014/main" id="{BDE69D32-6FC1-8056-DF1B-11E51E2E79FC}"/>
              </a:ext>
            </a:extLst>
          </p:cNvPr>
          <p:cNvCxnSpPr>
            <a:cxnSpLocks/>
          </p:cNvCxnSpPr>
          <p:nvPr/>
        </p:nvCxnSpPr>
        <p:spPr>
          <a:xfrm flipH="1">
            <a:off x="3996391" y="1036951"/>
            <a:ext cx="259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>
            <a:extLst>
              <a:ext uri="{FF2B5EF4-FFF2-40B4-BE49-F238E27FC236}">
                <a16:creationId xmlns:a16="http://schemas.microsoft.com/office/drawing/2014/main" id="{B604994D-3491-4E46-1F7E-BFCC6EB04FA4}"/>
              </a:ext>
            </a:extLst>
          </p:cNvPr>
          <p:cNvCxnSpPr>
            <a:cxnSpLocks/>
          </p:cNvCxnSpPr>
          <p:nvPr/>
        </p:nvCxnSpPr>
        <p:spPr>
          <a:xfrm flipV="1">
            <a:off x="4326141" y="880191"/>
            <a:ext cx="0" cy="259408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Straight Connector 73">
            <a:extLst>
              <a:ext uri="{FF2B5EF4-FFF2-40B4-BE49-F238E27FC236}">
                <a16:creationId xmlns:a16="http://schemas.microsoft.com/office/drawing/2014/main" id="{CFFF06B6-EE67-0736-DCFB-D303085F3681}"/>
              </a:ext>
            </a:extLst>
          </p:cNvPr>
          <p:cNvCxnSpPr>
            <a:cxnSpLocks/>
          </p:cNvCxnSpPr>
          <p:nvPr/>
        </p:nvCxnSpPr>
        <p:spPr>
          <a:xfrm flipV="1">
            <a:off x="5933113" y="871776"/>
            <a:ext cx="0" cy="259408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Connector 74">
            <a:extLst>
              <a:ext uri="{FF2B5EF4-FFF2-40B4-BE49-F238E27FC236}">
                <a16:creationId xmlns:a16="http://schemas.microsoft.com/office/drawing/2014/main" id="{EE17BA7E-C09B-3530-453C-600F4253403F}"/>
              </a:ext>
            </a:extLst>
          </p:cNvPr>
          <p:cNvCxnSpPr>
            <a:cxnSpLocks/>
          </p:cNvCxnSpPr>
          <p:nvPr/>
        </p:nvCxnSpPr>
        <p:spPr>
          <a:xfrm flipV="1">
            <a:off x="6410079" y="871776"/>
            <a:ext cx="0" cy="259408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Straight Connector 82">
            <a:extLst>
              <a:ext uri="{FF2B5EF4-FFF2-40B4-BE49-F238E27FC236}">
                <a16:creationId xmlns:a16="http://schemas.microsoft.com/office/drawing/2014/main" id="{70F20641-2FCC-BDC9-B3CF-15F9C0F6F677}"/>
              </a:ext>
            </a:extLst>
          </p:cNvPr>
          <p:cNvCxnSpPr>
            <a:cxnSpLocks/>
          </p:cNvCxnSpPr>
          <p:nvPr/>
        </p:nvCxnSpPr>
        <p:spPr>
          <a:xfrm flipV="1">
            <a:off x="5610470" y="865914"/>
            <a:ext cx="0" cy="259408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Straight Connector 83">
            <a:extLst>
              <a:ext uri="{FF2B5EF4-FFF2-40B4-BE49-F238E27FC236}">
                <a16:creationId xmlns:a16="http://schemas.microsoft.com/office/drawing/2014/main" id="{86B7A6FA-6987-7034-D363-9ACCC2328DE6}"/>
              </a:ext>
            </a:extLst>
          </p:cNvPr>
          <p:cNvCxnSpPr>
            <a:cxnSpLocks/>
          </p:cNvCxnSpPr>
          <p:nvPr/>
        </p:nvCxnSpPr>
        <p:spPr>
          <a:xfrm flipH="1">
            <a:off x="3984667" y="1857567"/>
            <a:ext cx="259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85" name="TextBox 84">
                <a:extLst>
                  <a:ext uri="{FF2B5EF4-FFF2-40B4-BE49-F238E27FC236}">
                    <a16:creationId xmlns:a16="http://schemas.microsoft.com/office/drawing/2014/main" id="{98FE1F3A-ED56-336F-D294-6E80573B6A7F}"/>
                  </a:ext>
                </a:extLst>
              </p:cNvPr>
              <p:cNvSpPr txBox="1"/>
              <p:nvPr/>
            </p:nvSpPr>
            <p:spPr>
              <a:xfrm>
                <a:off x="3783327" y="1322735"/>
                <a:ext cx="31451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>
                      <m:r>
                        <m:rPr>
                          <m:sty m:val="p"/>
                        </m:rPr>
                        <a:rPr lang="en-GB" sz="1200" b="0" i="0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B</m:t>
                      </m:r>
                    </m:oMath>
                  </m:oMathPara>
                </a14:m>
                <a:endParaRPr lang="en-GB" sz="12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85" name="TextBox 84">
                <a:extLst>
                  <a:ext uri="{FF2B5EF4-FFF2-40B4-BE49-F238E27FC236}">
                    <a16:creationId xmlns:a16="http://schemas.microsoft.com/office/drawing/2014/main" id="{98FE1F3A-ED56-336F-D294-6E80573B6A7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83327" y="1322735"/>
                <a:ext cx="314510" cy="369332"/>
              </a:xfrm>
              <a:prstGeom prst="rect">
                <a:avLst/>
              </a:prstGeom>
              <a:blipFill>
                <a:blip r:embed="rId3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6" name="TextBox 85">
                <a:extLst>
                  <a:ext uri="{FF2B5EF4-FFF2-40B4-BE49-F238E27FC236}">
                    <a16:creationId xmlns:a16="http://schemas.microsoft.com/office/drawing/2014/main" id="{6E782F5C-5C37-204D-44B1-A1F032CA7AF3}"/>
                  </a:ext>
                </a:extLst>
              </p:cNvPr>
              <p:cNvSpPr txBox="1"/>
              <p:nvPr/>
            </p:nvSpPr>
            <p:spPr>
              <a:xfrm>
                <a:off x="3783327" y="1657519"/>
                <a:ext cx="30649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>
                      <m:r>
                        <m:rPr>
                          <m:sty m:val="p"/>
                        </m:rPr>
                        <a:rPr lang="en-GB" sz="1200" b="0" i="0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C</m:t>
                      </m:r>
                    </m:oMath>
                  </m:oMathPara>
                </a14:m>
                <a:endParaRPr lang="en-GB" sz="12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86" name="TextBox 85">
                <a:extLst>
                  <a:ext uri="{FF2B5EF4-FFF2-40B4-BE49-F238E27FC236}">
                    <a16:creationId xmlns:a16="http://schemas.microsoft.com/office/drawing/2014/main" id="{6E782F5C-5C37-204D-44B1-A1F032CA7AF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83327" y="1657519"/>
                <a:ext cx="306494" cy="369332"/>
              </a:xfrm>
              <a:prstGeom prst="rect">
                <a:avLst/>
              </a:prstGeom>
              <a:blipFill>
                <a:blip r:embed="rId3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7" name="TextBox 86">
                <a:extLst>
                  <a:ext uri="{FF2B5EF4-FFF2-40B4-BE49-F238E27FC236}">
                    <a16:creationId xmlns:a16="http://schemas.microsoft.com/office/drawing/2014/main" id="{A6539019-8C10-72AB-DAB7-EE5A47AFBD9C}"/>
                  </a:ext>
                </a:extLst>
              </p:cNvPr>
              <p:cNvSpPr txBox="1"/>
              <p:nvPr/>
            </p:nvSpPr>
            <p:spPr>
              <a:xfrm>
                <a:off x="3777550" y="2296979"/>
                <a:ext cx="32252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>
                      <m:r>
                        <m:rPr>
                          <m:sty m:val="p"/>
                        </m:rPr>
                        <a:rPr lang="en-GB" sz="1200" b="0" i="0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D</m:t>
                      </m:r>
                    </m:oMath>
                  </m:oMathPara>
                </a14:m>
                <a:endParaRPr lang="en-GB" sz="12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87" name="TextBox 86">
                <a:extLst>
                  <a:ext uri="{FF2B5EF4-FFF2-40B4-BE49-F238E27FC236}">
                    <a16:creationId xmlns:a16="http://schemas.microsoft.com/office/drawing/2014/main" id="{A6539019-8C10-72AB-DAB7-EE5A47AFBD9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77550" y="2296979"/>
                <a:ext cx="322524" cy="369332"/>
              </a:xfrm>
              <a:prstGeom prst="rect">
                <a:avLst/>
              </a:prstGeom>
              <a:blipFill>
                <a:blip r:embed="rId3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8" name="TextBox 87">
                <a:extLst>
                  <a:ext uri="{FF2B5EF4-FFF2-40B4-BE49-F238E27FC236}">
                    <a16:creationId xmlns:a16="http://schemas.microsoft.com/office/drawing/2014/main" id="{7E106336-7188-0BFC-CF8E-A014CDDF7B24}"/>
                  </a:ext>
                </a:extLst>
              </p:cNvPr>
              <p:cNvSpPr txBox="1"/>
              <p:nvPr/>
            </p:nvSpPr>
            <p:spPr>
              <a:xfrm>
                <a:off x="3773448" y="2931098"/>
                <a:ext cx="30809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>
                      <m:r>
                        <m:rPr>
                          <m:sty m:val="p"/>
                        </m:rPr>
                        <a:rPr lang="en-GB" sz="1200" b="0" i="0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E</m:t>
                      </m:r>
                    </m:oMath>
                  </m:oMathPara>
                </a14:m>
                <a:endParaRPr lang="en-GB" sz="12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88" name="TextBox 87">
                <a:extLst>
                  <a:ext uri="{FF2B5EF4-FFF2-40B4-BE49-F238E27FC236}">
                    <a16:creationId xmlns:a16="http://schemas.microsoft.com/office/drawing/2014/main" id="{7E106336-7188-0BFC-CF8E-A014CDDF7B2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73448" y="2931098"/>
                <a:ext cx="308098" cy="369332"/>
              </a:xfrm>
              <a:prstGeom prst="rect">
                <a:avLst/>
              </a:prstGeom>
              <a:blipFill>
                <a:blip r:embed="rId3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9" name="TextBox 88">
                <a:extLst>
                  <a:ext uri="{FF2B5EF4-FFF2-40B4-BE49-F238E27FC236}">
                    <a16:creationId xmlns:a16="http://schemas.microsoft.com/office/drawing/2014/main" id="{A29242DD-313E-4D19-2D2D-D5C150DD4316}"/>
                  </a:ext>
                </a:extLst>
              </p:cNvPr>
              <p:cNvSpPr txBox="1"/>
              <p:nvPr/>
            </p:nvSpPr>
            <p:spPr>
              <a:xfrm>
                <a:off x="4208450" y="587864"/>
                <a:ext cx="30328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>
                      <m:r>
                        <m:rPr>
                          <m:sty m:val="p"/>
                        </m:rPr>
                        <a:rPr lang="en-GB" sz="1200" b="0" i="0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F</m:t>
                      </m:r>
                    </m:oMath>
                  </m:oMathPara>
                </a14:m>
                <a:endParaRPr lang="en-GB" sz="12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89" name="TextBox 88">
                <a:extLst>
                  <a:ext uri="{FF2B5EF4-FFF2-40B4-BE49-F238E27FC236}">
                    <a16:creationId xmlns:a16="http://schemas.microsoft.com/office/drawing/2014/main" id="{A29242DD-313E-4D19-2D2D-D5C150DD431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08450" y="587864"/>
                <a:ext cx="303288" cy="369332"/>
              </a:xfrm>
              <a:prstGeom prst="rect">
                <a:avLst/>
              </a:prstGeom>
              <a:blipFill>
                <a:blip r:embed="rId3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0" name="TextBox 89">
                <a:extLst>
                  <a:ext uri="{FF2B5EF4-FFF2-40B4-BE49-F238E27FC236}">
                    <a16:creationId xmlns:a16="http://schemas.microsoft.com/office/drawing/2014/main" id="{26DAB947-641E-D0A1-8196-94B8AE1FBD5F}"/>
                  </a:ext>
                </a:extLst>
              </p:cNvPr>
              <p:cNvSpPr txBox="1"/>
              <p:nvPr/>
            </p:nvSpPr>
            <p:spPr>
              <a:xfrm>
                <a:off x="4827409" y="581891"/>
                <a:ext cx="322845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>
                      <m:r>
                        <m:rPr>
                          <m:sty m:val="p"/>
                        </m:rPr>
                        <a:rPr lang="en-GB" sz="12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G</m:t>
                      </m:r>
                    </m:oMath>
                  </m:oMathPara>
                </a14:m>
                <a:endParaRPr lang="en-GB" sz="12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90" name="TextBox 89">
                <a:extLst>
                  <a:ext uri="{FF2B5EF4-FFF2-40B4-BE49-F238E27FC236}">
                    <a16:creationId xmlns:a16="http://schemas.microsoft.com/office/drawing/2014/main" id="{26DAB947-641E-D0A1-8196-94B8AE1FBD5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27409" y="581891"/>
                <a:ext cx="322845" cy="369332"/>
              </a:xfrm>
              <a:prstGeom prst="rect">
                <a:avLst/>
              </a:prstGeom>
              <a:blipFill>
                <a:blip r:embed="rId4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1" name="TextBox 90">
                <a:extLst>
                  <a:ext uri="{FF2B5EF4-FFF2-40B4-BE49-F238E27FC236}">
                    <a16:creationId xmlns:a16="http://schemas.microsoft.com/office/drawing/2014/main" id="{D5F41E8F-01BA-B2E0-F10E-A3E585C0B4A4}"/>
                  </a:ext>
                </a:extLst>
              </p:cNvPr>
              <p:cNvSpPr txBox="1"/>
              <p:nvPr/>
            </p:nvSpPr>
            <p:spPr>
              <a:xfrm>
                <a:off x="5471630" y="576029"/>
                <a:ext cx="32573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>
                      <m:r>
                        <m:rPr>
                          <m:sty m:val="p"/>
                        </m:rPr>
                        <a:rPr lang="en-GB" sz="12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H</m:t>
                      </m:r>
                    </m:oMath>
                  </m:oMathPara>
                </a14:m>
                <a:endParaRPr lang="en-GB" sz="12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91" name="TextBox 90">
                <a:extLst>
                  <a:ext uri="{FF2B5EF4-FFF2-40B4-BE49-F238E27FC236}">
                    <a16:creationId xmlns:a16="http://schemas.microsoft.com/office/drawing/2014/main" id="{D5F41E8F-01BA-B2E0-F10E-A3E585C0B4A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71630" y="576029"/>
                <a:ext cx="325730" cy="369332"/>
              </a:xfrm>
              <a:prstGeom prst="rect">
                <a:avLst/>
              </a:prstGeom>
              <a:blipFill>
                <a:blip r:embed="rId4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2" name="TextBox 91">
                <a:extLst>
                  <a:ext uri="{FF2B5EF4-FFF2-40B4-BE49-F238E27FC236}">
                    <a16:creationId xmlns:a16="http://schemas.microsoft.com/office/drawing/2014/main" id="{5A5128F6-DD87-EA46-8B86-23B4C9D00E19}"/>
                  </a:ext>
                </a:extLst>
              </p:cNvPr>
              <p:cNvSpPr txBox="1"/>
              <p:nvPr/>
            </p:nvSpPr>
            <p:spPr>
              <a:xfrm>
                <a:off x="5823868" y="582002"/>
                <a:ext cx="26962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>
                      <m:r>
                        <m:rPr>
                          <m:sty m:val="p"/>
                        </m:rPr>
                        <a:rPr lang="en-GB" sz="12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I</m:t>
                      </m:r>
                    </m:oMath>
                  </m:oMathPara>
                </a14:m>
                <a:endParaRPr lang="en-GB" sz="12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92" name="TextBox 91">
                <a:extLst>
                  <a:ext uri="{FF2B5EF4-FFF2-40B4-BE49-F238E27FC236}">
                    <a16:creationId xmlns:a16="http://schemas.microsoft.com/office/drawing/2014/main" id="{5A5128F6-DD87-EA46-8B86-23B4C9D00E1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23868" y="582002"/>
                <a:ext cx="269626" cy="369332"/>
              </a:xfrm>
              <a:prstGeom prst="rect">
                <a:avLst/>
              </a:prstGeom>
              <a:blipFill>
                <a:blip r:embed="rId4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3" name="TextBox 92">
                <a:extLst>
                  <a:ext uri="{FF2B5EF4-FFF2-40B4-BE49-F238E27FC236}">
                    <a16:creationId xmlns:a16="http://schemas.microsoft.com/office/drawing/2014/main" id="{BB9F6602-0864-18CE-DA10-BA07ED059FFD}"/>
                  </a:ext>
                </a:extLst>
              </p:cNvPr>
              <p:cNvSpPr txBox="1"/>
              <p:nvPr/>
            </p:nvSpPr>
            <p:spPr>
              <a:xfrm>
                <a:off x="6306910" y="573693"/>
                <a:ext cx="26642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>
                      <m:r>
                        <m:rPr>
                          <m:sty m:val="p"/>
                        </m:rPr>
                        <a:rPr lang="en-GB" sz="12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J</m:t>
                      </m:r>
                    </m:oMath>
                  </m:oMathPara>
                </a14:m>
                <a:endParaRPr lang="en-GB" sz="12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93" name="TextBox 92">
                <a:extLst>
                  <a:ext uri="{FF2B5EF4-FFF2-40B4-BE49-F238E27FC236}">
                    <a16:creationId xmlns:a16="http://schemas.microsoft.com/office/drawing/2014/main" id="{BB9F6602-0864-18CE-DA10-BA07ED059FF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06910" y="573693"/>
                <a:ext cx="266420" cy="369332"/>
              </a:xfrm>
              <a:prstGeom prst="rect">
                <a:avLst/>
              </a:prstGeom>
              <a:blipFill>
                <a:blip r:embed="rId4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8" name="TextBox 97">
                <a:extLst>
                  <a:ext uri="{FF2B5EF4-FFF2-40B4-BE49-F238E27FC236}">
                    <a16:creationId xmlns:a16="http://schemas.microsoft.com/office/drawing/2014/main" id="{D3490626-A93C-BE0A-D81C-2918F3429DC6}"/>
                  </a:ext>
                </a:extLst>
              </p:cNvPr>
              <p:cNvSpPr txBox="1"/>
              <p:nvPr/>
            </p:nvSpPr>
            <p:spPr>
              <a:xfrm>
                <a:off x="194701" y="4698611"/>
                <a:ext cx="4003532" cy="8947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GB" sz="1200" b="1" dirty="0"/>
                  <a:t>7.</a:t>
                </a:r>
                <a:r>
                  <a:rPr lang="en-GB" sz="1200" dirty="0"/>
                  <a:t>   </a:t>
                </a:r>
                <a:r>
                  <a:rPr lang="en-GB" sz="1200" b="1" dirty="0"/>
                  <a:t>a)</a:t>
                </a:r>
                <a:r>
                  <a:rPr lang="en-GB" sz="1200" dirty="0"/>
                  <a:t> On the coordinate grid, draw the line </a:t>
                </a:r>
                <a14:m>
                  <m:oMath xmlns:m="http://schemas.openxmlformats.org/officeDocument/2006/math">
                    <m:r>
                      <a:rPr lang="en-GB" sz="1200" i="1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GB" sz="1200" i="1">
                        <a:latin typeface="Cambria Math" panose="02040503050406030204" pitchFamily="18" charset="0"/>
                      </a:rPr>
                      <m:t>=−1</m:t>
                    </m:r>
                  </m:oMath>
                </a14:m>
                <a:endParaRPr lang="en-GB" sz="1200" dirty="0"/>
              </a:p>
              <a:p>
                <a:pPr>
                  <a:lnSpc>
                    <a:spcPct val="150000"/>
                  </a:lnSpc>
                </a:pPr>
                <a:r>
                  <a:rPr lang="en-GB" sz="1200" dirty="0"/>
                  <a:t>      </a:t>
                </a:r>
                <a:r>
                  <a:rPr lang="en-GB" sz="1200" b="1" dirty="0"/>
                  <a:t>b)</a:t>
                </a:r>
                <a:r>
                  <a:rPr lang="en-GB" sz="1200" dirty="0"/>
                  <a:t> On the coordinate grid, draw the line </a:t>
                </a:r>
                <a14:m>
                  <m:oMath xmlns:m="http://schemas.openxmlformats.org/officeDocument/2006/math">
                    <m:r>
                      <a:rPr lang="en-GB" sz="1200" b="0" i="1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GB" sz="1200" b="0" i="1" smtClean="0">
                        <a:latin typeface="Cambria Math" panose="02040503050406030204" pitchFamily="18" charset="0"/>
                      </a:rPr>
                      <m:t>=3</m:t>
                    </m:r>
                  </m:oMath>
                </a14:m>
                <a:endParaRPr lang="en-GB" sz="1200" dirty="0"/>
              </a:p>
              <a:p>
                <a:pPr>
                  <a:lnSpc>
                    <a:spcPct val="150000"/>
                  </a:lnSpc>
                </a:pPr>
                <a:r>
                  <a:rPr lang="en-GB" sz="1200" dirty="0"/>
                  <a:t>      </a:t>
                </a:r>
                <a:r>
                  <a:rPr lang="en-GB" sz="1200" b="1" dirty="0"/>
                  <a:t>c)</a:t>
                </a:r>
                <a:r>
                  <a:rPr lang="en-GB" sz="1200" dirty="0"/>
                  <a:t> State the coordinate where there two lines intersect</a:t>
                </a:r>
              </a:p>
            </p:txBody>
          </p:sp>
        </mc:Choice>
        <mc:Fallback xmlns="">
          <p:sp>
            <p:nvSpPr>
              <p:cNvPr id="98" name="TextBox 97">
                <a:extLst>
                  <a:ext uri="{FF2B5EF4-FFF2-40B4-BE49-F238E27FC236}">
                    <a16:creationId xmlns:a16="http://schemas.microsoft.com/office/drawing/2014/main" id="{D3490626-A93C-BE0A-D81C-2918F3429DC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4701" y="4698611"/>
                <a:ext cx="4003532" cy="894732"/>
              </a:xfrm>
              <a:prstGeom prst="rect">
                <a:avLst/>
              </a:prstGeom>
              <a:blipFill>
                <a:blip r:embed="rId44"/>
                <a:stretch>
                  <a:fillRect l="-152" b="-4762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99" name="Straight Connector 98">
            <a:extLst>
              <a:ext uri="{FF2B5EF4-FFF2-40B4-BE49-F238E27FC236}">
                <a16:creationId xmlns:a16="http://schemas.microsoft.com/office/drawing/2014/main" id="{39A4E05F-99C3-5436-B181-0050E7ACA306}"/>
              </a:ext>
            </a:extLst>
          </p:cNvPr>
          <p:cNvCxnSpPr>
            <a:cxnSpLocks/>
          </p:cNvCxnSpPr>
          <p:nvPr/>
        </p:nvCxnSpPr>
        <p:spPr>
          <a:xfrm flipV="1">
            <a:off x="5261390" y="5004569"/>
            <a:ext cx="0" cy="1822108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Straight Connector 101">
            <a:extLst>
              <a:ext uri="{FF2B5EF4-FFF2-40B4-BE49-F238E27FC236}">
                <a16:creationId xmlns:a16="http://schemas.microsoft.com/office/drawing/2014/main" id="{F1EE9400-09F3-B8D6-A58A-5B32FB25252B}"/>
              </a:ext>
            </a:extLst>
          </p:cNvPr>
          <p:cNvCxnSpPr>
            <a:cxnSpLocks/>
          </p:cNvCxnSpPr>
          <p:nvPr/>
        </p:nvCxnSpPr>
        <p:spPr>
          <a:xfrm flipH="1">
            <a:off x="201849" y="7024774"/>
            <a:ext cx="6480000" cy="0"/>
          </a:xfrm>
          <a:prstGeom prst="line">
            <a:avLst/>
          </a:prstGeom>
          <a:ln>
            <a:solidFill>
              <a:schemeClr val="tx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79" name="TextBox 78">
                <a:extLst>
                  <a:ext uri="{FF2B5EF4-FFF2-40B4-BE49-F238E27FC236}">
                    <a16:creationId xmlns:a16="http://schemas.microsoft.com/office/drawing/2014/main" id="{F7F62D97-A006-14AB-F4E6-9CFF8ADEBB5E}"/>
                  </a:ext>
                </a:extLst>
              </p:cNvPr>
              <p:cNvSpPr txBox="1"/>
              <p:nvPr/>
            </p:nvSpPr>
            <p:spPr>
              <a:xfrm>
                <a:off x="5592334" y="7016626"/>
                <a:ext cx="32092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>
                      <m:r>
                        <m:rPr>
                          <m:sty m:val="p"/>
                        </m:rPr>
                        <a:rPr lang="en-GB" sz="1200" b="0" i="0" dirty="0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</a:rPr>
                        <m:t>Q</m:t>
                      </m:r>
                    </m:oMath>
                  </m:oMathPara>
                </a14:m>
                <a:endParaRPr lang="en-GB" sz="1200" dirty="0">
                  <a:solidFill>
                    <a:srgbClr val="00B050"/>
                  </a:solidFill>
                </a:endParaRPr>
              </a:p>
            </p:txBody>
          </p:sp>
        </mc:Choice>
        <mc:Fallback xmlns="">
          <p:sp>
            <p:nvSpPr>
              <p:cNvPr id="79" name="TextBox 78">
                <a:extLst>
                  <a:ext uri="{FF2B5EF4-FFF2-40B4-BE49-F238E27FC236}">
                    <a16:creationId xmlns:a16="http://schemas.microsoft.com/office/drawing/2014/main" id="{F7F62D97-A006-14AB-F4E6-9CFF8ADEBB5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92334" y="7016626"/>
                <a:ext cx="320922" cy="369332"/>
              </a:xfrm>
              <a:prstGeom prst="rect">
                <a:avLst/>
              </a:prstGeom>
              <a:blipFill>
                <a:blip r:embed="rId4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4" name="Rectangle: Rounded Corners 103">
                <a:extLst>
                  <a:ext uri="{FF2B5EF4-FFF2-40B4-BE49-F238E27FC236}">
                    <a16:creationId xmlns:a16="http://schemas.microsoft.com/office/drawing/2014/main" id="{E281BA42-3C04-1AEB-8FFD-377B7CA1F402}"/>
                  </a:ext>
                </a:extLst>
              </p:cNvPr>
              <p:cNvSpPr/>
              <p:nvPr/>
            </p:nvSpPr>
            <p:spPr>
              <a:xfrm>
                <a:off x="1158631" y="7671762"/>
                <a:ext cx="786825" cy="273050"/>
              </a:xfrm>
              <a:prstGeom prst="roundRect">
                <a:avLst/>
              </a:prstGeom>
              <a:solidFill>
                <a:srgbClr val="F9F3E7"/>
              </a:solidFill>
              <a:ln w="9525"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"/>
                    </m:oMathParaPr>
                    <m:oMath>
                      <m:r>
                        <a:rPr lang="en-GB" sz="1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GB" sz="1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=13</m:t>
                      </m:r>
                    </m:oMath>
                  </m:oMathPara>
                </a14:m>
                <a:endParaRPr lang="en-GB" sz="12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04" name="Rectangle: Rounded Corners 103">
                <a:extLst>
                  <a:ext uri="{FF2B5EF4-FFF2-40B4-BE49-F238E27FC236}">
                    <a16:creationId xmlns:a16="http://schemas.microsoft.com/office/drawing/2014/main" id="{E281BA42-3C04-1AEB-8FFD-377B7CA1F40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58631" y="7671762"/>
                <a:ext cx="786825" cy="273050"/>
              </a:xfrm>
              <a:prstGeom prst="roundRect">
                <a:avLst/>
              </a:prstGeom>
              <a:blipFill>
                <a:blip r:embed="rId46"/>
                <a:stretch>
                  <a:fillRect/>
                </a:stretch>
              </a:blipFill>
              <a:ln w="9525"/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5" name="Rectangle: Rounded Corners 104">
                <a:extLst>
                  <a:ext uri="{FF2B5EF4-FFF2-40B4-BE49-F238E27FC236}">
                    <a16:creationId xmlns:a16="http://schemas.microsoft.com/office/drawing/2014/main" id="{A9A176E7-3AC1-11AD-D0F9-3A7309864439}"/>
                  </a:ext>
                </a:extLst>
              </p:cNvPr>
              <p:cNvSpPr/>
              <p:nvPr/>
            </p:nvSpPr>
            <p:spPr>
              <a:xfrm>
                <a:off x="755562" y="7671762"/>
                <a:ext cx="318476" cy="273050"/>
              </a:xfrm>
              <a:prstGeom prst="roundRect">
                <a:avLst/>
              </a:prstGeom>
              <a:solidFill>
                <a:srgbClr val="F9F3E7"/>
              </a:solidFill>
              <a:ln w="9525"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right"/>
                    </m:oMathParaPr>
                    <m:oMath>
                      <m:r>
                        <m:rPr>
                          <m:sty m:val="p"/>
                        </m:rPr>
                        <a:rPr lang="en-GB" sz="1200" b="0" i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Q</m:t>
                      </m:r>
                    </m:oMath>
                  </m:oMathPara>
                </a14:m>
                <a:endParaRPr lang="en-GB" sz="12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05" name="Rectangle: Rounded Corners 104">
                <a:extLst>
                  <a:ext uri="{FF2B5EF4-FFF2-40B4-BE49-F238E27FC236}">
                    <a16:creationId xmlns:a16="http://schemas.microsoft.com/office/drawing/2014/main" id="{A9A176E7-3AC1-11AD-D0F9-3A730986443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5562" y="7671762"/>
                <a:ext cx="318476" cy="273050"/>
              </a:xfrm>
              <a:prstGeom prst="roundRect">
                <a:avLst/>
              </a:prstGeom>
              <a:blipFill>
                <a:blip r:embed="rId47"/>
                <a:stretch>
                  <a:fillRect b="-2128"/>
                </a:stretch>
              </a:blipFill>
              <a:ln w="9525"/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6" name="Rectangle: Rounded Corners 105">
                <a:extLst>
                  <a:ext uri="{FF2B5EF4-FFF2-40B4-BE49-F238E27FC236}">
                    <a16:creationId xmlns:a16="http://schemas.microsoft.com/office/drawing/2014/main" id="{0B7FA7D2-205D-531B-81A1-1FE0DB3382CE}"/>
                  </a:ext>
                </a:extLst>
              </p:cNvPr>
              <p:cNvSpPr/>
              <p:nvPr/>
            </p:nvSpPr>
            <p:spPr>
              <a:xfrm>
                <a:off x="2534080" y="7679411"/>
                <a:ext cx="786825" cy="273050"/>
              </a:xfrm>
              <a:prstGeom prst="roundRect">
                <a:avLst/>
              </a:prstGeom>
              <a:solidFill>
                <a:srgbClr val="F9F3E7"/>
              </a:solidFill>
              <a:ln w="9525"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right"/>
                    </m:oMathParaPr>
                    <m:oMath>
                      <m:r>
                        <a:rPr lang="en-GB" sz="1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GB" sz="1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=−10</m:t>
                      </m:r>
                    </m:oMath>
                  </m:oMathPara>
                </a14:m>
                <a:endParaRPr lang="en-GB" sz="12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06" name="Rectangle: Rounded Corners 105">
                <a:extLst>
                  <a:ext uri="{FF2B5EF4-FFF2-40B4-BE49-F238E27FC236}">
                    <a16:creationId xmlns:a16="http://schemas.microsoft.com/office/drawing/2014/main" id="{0B7FA7D2-205D-531B-81A1-1FE0DB3382C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34080" y="7679411"/>
                <a:ext cx="786825" cy="273050"/>
              </a:xfrm>
              <a:prstGeom prst="roundRect">
                <a:avLst/>
              </a:prstGeom>
              <a:blipFill>
                <a:blip r:embed="rId48"/>
                <a:stretch>
                  <a:fillRect/>
                </a:stretch>
              </a:blipFill>
              <a:ln w="9525"/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7" name="Rectangle: Rounded Corners 106">
                <a:extLst>
                  <a:ext uri="{FF2B5EF4-FFF2-40B4-BE49-F238E27FC236}">
                    <a16:creationId xmlns:a16="http://schemas.microsoft.com/office/drawing/2014/main" id="{55107D7E-A77E-70F8-FC1B-7EE64D8D1B10}"/>
                  </a:ext>
                </a:extLst>
              </p:cNvPr>
              <p:cNvSpPr/>
              <p:nvPr/>
            </p:nvSpPr>
            <p:spPr>
              <a:xfrm>
                <a:off x="2131011" y="7679411"/>
                <a:ext cx="318476" cy="273050"/>
              </a:xfrm>
              <a:prstGeom prst="roundRect">
                <a:avLst/>
              </a:prstGeom>
              <a:solidFill>
                <a:srgbClr val="F9F3E7"/>
              </a:solidFill>
              <a:ln w="9525"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right"/>
                    </m:oMathParaPr>
                    <m:oMath>
                      <m:r>
                        <m:rPr>
                          <m:sty m:val="p"/>
                        </m:rPr>
                        <a:rPr lang="en-GB" sz="1200" b="0" i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S</m:t>
                      </m:r>
                    </m:oMath>
                  </m:oMathPara>
                </a14:m>
                <a:endParaRPr lang="en-GB" sz="12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07" name="Rectangle: Rounded Corners 106">
                <a:extLst>
                  <a:ext uri="{FF2B5EF4-FFF2-40B4-BE49-F238E27FC236}">
                    <a16:creationId xmlns:a16="http://schemas.microsoft.com/office/drawing/2014/main" id="{55107D7E-A77E-70F8-FC1B-7EE64D8D1B10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31011" y="7679411"/>
                <a:ext cx="318476" cy="273050"/>
              </a:xfrm>
              <a:prstGeom prst="roundRect">
                <a:avLst/>
              </a:prstGeom>
              <a:blipFill>
                <a:blip r:embed="rId49"/>
                <a:stretch>
                  <a:fillRect/>
                </a:stretch>
              </a:blipFill>
              <a:ln w="9525"/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8" name="Rectangle: Rounded Corners 107">
                <a:extLst>
                  <a:ext uri="{FF2B5EF4-FFF2-40B4-BE49-F238E27FC236}">
                    <a16:creationId xmlns:a16="http://schemas.microsoft.com/office/drawing/2014/main" id="{06E7C878-28D2-EDB0-9FB3-2067ED98A6EB}"/>
                  </a:ext>
                </a:extLst>
              </p:cNvPr>
              <p:cNvSpPr/>
              <p:nvPr/>
            </p:nvSpPr>
            <p:spPr>
              <a:xfrm>
                <a:off x="1158631" y="8093437"/>
                <a:ext cx="786825" cy="273050"/>
              </a:xfrm>
              <a:prstGeom prst="roundRect">
                <a:avLst/>
              </a:prstGeom>
              <a:solidFill>
                <a:srgbClr val="F9F3E7"/>
              </a:solidFill>
              <a:ln w="9525"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"/>
                    </m:oMathParaPr>
                    <m:oMath>
                      <m:r>
                        <a:rPr lang="en-GB" sz="1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GB" sz="1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=17</m:t>
                      </m:r>
                    </m:oMath>
                  </m:oMathPara>
                </a14:m>
                <a:endParaRPr lang="en-GB" sz="12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08" name="Rectangle: Rounded Corners 107">
                <a:extLst>
                  <a:ext uri="{FF2B5EF4-FFF2-40B4-BE49-F238E27FC236}">
                    <a16:creationId xmlns:a16="http://schemas.microsoft.com/office/drawing/2014/main" id="{06E7C878-28D2-EDB0-9FB3-2067ED98A6E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58631" y="8093437"/>
                <a:ext cx="786825" cy="273050"/>
              </a:xfrm>
              <a:prstGeom prst="roundRect">
                <a:avLst/>
              </a:prstGeom>
              <a:blipFill>
                <a:blip r:embed="rId50"/>
                <a:stretch>
                  <a:fillRect/>
                </a:stretch>
              </a:blipFill>
              <a:ln w="9525"/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9" name="Rectangle: Rounded Corners 108">
                <a:extLst>
                  <a:ext uri="{FF2B5EF4-FFF2-40B4-BE49-F238E27FC236}">
                    <a16:creationId xmlns:a16="http://schemas.microsoft.com/office/drawing/2014/main" id="{6E1A2054-7C51-B851-9CCE-F57CF76FB462}"/>
                  </a:ext>
                </a:extLst>
              </p:cNvPr>
              <p:cNvSpPr/>
              <p:nvPr/>
            </p:nvSpPr>
            <p:spPr>
              <a:xfrm>
                <a:off x="755562" y="8093437"/>
                <a:ext cx="318476" cy="273050"/>
              </a:xfrm>
              <a:prstGeom prst="roundRect">
                <a:avLst/>
              </a:prstGeom>
              <a:solidFill>
                <a:srgbClr val="F9F3E7"/>
              </a:solidFill>
              <a:ln w="9525"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right"/>
                    </m:oMathParaPr>
                    <m:oMath>
                      <m:r>
                        <m:rPr>
                          <m:sty m:val="p"/>
                        </m:rPr>
                        <a:rPr lang="en-GB" sz="1200" b="0" i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R</m:t>
                      </m:r>
                    </m:oMath>
                  </m:oMathPara>
                </a14:m>
                <a:endParaRPr lang="en-GB" sz="12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09" name="Rectangle: Rounded Corners 108">
                <a:extLst>
                  <a:ext uri="{FF2B5EF4-FFF2-40B4-BE49-F238E27FC236}">
                    <a16:creationId xmlns:a16="http://schemas.microsoft.com/office/drawing/2014/main" id="{6E1A2054-7C51-B851-9CCE-F57CF76FB46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5562" y="8093437"/>
                <a:ext cx="318476" cy="273050"/>
              </a:xfrm>
              <a:prstGeom prst="roundRect">
                <a:avLst/>
              </a:prstGeom>
              <a:blipFill>
                <a:blip r:embed="rId51"/>
                <a:stretch>
                  <a:fillRect/>
                </a:stretch>
              </a:blipFill>
              <a:ln w="9525"/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0" name="Rectangle: Rounded Corners 109">
                <a:extLst>
                  <a:ext uri="{FF2B5EF4-FFF2-40B4-BE49-F238E27FC236}">
                    <a16:creationId xmlns:a16="http://schemas.microsoft.com/office/drawing/2014/main" id="{FCC29A28-0E58-8DCC-8605-A3B5E9A1CA23}"/>
                  </a:ext>
                </a:extLst>
              </p:cNvPr>
              <p:cNvSpPr/>
              <p:nvPr/>
            </p:nvSpPr>
            <p:spPr>
              <a:xfrm>
                <a:off x="2534080" y="8101086"/>
                <a:ext cx="786825" cy="273050"/>
              </a:xfrm>
              <a:prstGeom prst="roundRect">
                <a:avLst/>
              </a:prstGeom>
              <a:solidFill>
                <a:srgbClr val="F9F3E7"/>
              </a:solidFill>
              <a:ln w="9525"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"/>
                    </m:oMathParaPr>
                    <m:oMath>
                      <m:r>
                        <a:rPr lang="en-GB" sz="1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GB" sz="1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=−30</m:t>
                      </m:r>
                    </m:oMath>
                  </m:oMathPara>
                </a14:m>
                <a:endParaRPr lang="en-GB" sz="12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10" name="Rectangle: Rounded Corners 109">
                <a:extLst>
                  <a:ext uri="{FF2B5EF4-FFF2-40B4-BE49-F238E27FC236}">
                    <a16:creationId xmlns:a16="http://schemas.microsoft.com/office/drawing/2014/main" id="{FCC29A28-0E58-8DCC-8605-A3B5E9A1CA2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34080" y="8101086"/>
                <a:ext cx="786825" cy="273050"/>
              </a:xfrm>
              <a:prstGeom prst="roundRect">
                <a:avLst/>
              </a:prstGeom>
              <a:blipFill>
                <a:blip r:embed="rId52"/>
                <a:stretch>
                  <a:fillRect/>
                </a:stretch>
              </a:blipFill>
              <a:ln w="9525"/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1" name="Rectangle: Rounded Corners 110">
                <a:extLst>
                  <a:ext uri="{FF2B5EF4-FFF2-40B4-BE49-F238E27FC236}">
                    <a16:creationId xmlns:a16="http://schemas.microsoft.com/office/drawing/2014/main" id="{01AA6487-2217-901B-19E5-A9933755787A}"/>
                  </a:ext>
                </a:extLst>
              </p:cNvPr>
              <p:cNvSpPr/>
              <p:nvPr/>
            </p:nvSpPr>
            <p:spPr>
              <a:xfrm>
                <a:off x="2131011" y="8101086"/>
                <a:ext cx="318476" cy="273050"/>
              </a:xfrm>
              <a:prstGeom prst="roundRect">
                <a:avLst/>
              </a:prstGeom>
              <a:solidFill>
                <a:srgbClr val="F9F3E7"/>
              </a:solidFill>
              <a:ln w="9525"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right"/>
                    </m:oMathParaPr>
                    <m:oMath>
                      <m:r>
                        <m:rPr>
                          <m:sty m:val="p"/>
                        </m:rPr>
                        <a:rPr lang="en-GB" sz="1200" b="0" i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P</m:t>
                      </m:r>
                    </m:oMath>
                  </m:oMathPara>
                </a14:m>
                <a:endParaRPr lang="en-GB" sz="12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11" name="Rectangle: Rounded Corners 110">
                <a:extLst>
                  <a:ext uri="{FF2B5EF4-FFF2-40B4-BE49-F238E27FC236}">
                    <a16:creationId xmlns:a16="http://schemas.microsoft.com/office/drawing/2014/main" id="{01AA6487-2217-901B-19E5-A9933755787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31011" y="8101086"/>
                <a:ext cx="318476" cy="273050"/>
              </a:xfrm>
              <a:prstGeom prst="roundRect">
                <a:avLst/>
              </a:prstGeom>
              <a:blipFill>
                <a:blip r:embed="rId53"/>
                <a:stretch>
                  <a:fillRect/>
                </a:stretch>
              </a:blipFill>
              <a:ln w="9525"/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13" name="Straight Connector 112">
            <a:extLst>
              <a:ext uri="{FF2B5EF4-FFF2-40B4-BE49-F238E27FC236}">
                <a16:creationId xmlns:a16="http://schemas.microsoft.com/office/drawing/2014/main" id="{DC3D39D4-F28A-B817-BF9D-3429F6AEF508}"/>
              </a:ext>
            </a:extLst>
          </p:cNvPr>
          <p:cNvCxnSpPr>
            <a:cxnSpLocks/>
          </p:cNvCxnSpPr>
          <p:nvPr/>
        </p:nvCxnSpPr>
        <p:spPr>
          <a:xfrm flipH="1" flipV="1">
            <a:off x="4140142" y="8788869"/>
            <a:ext cx="2340000" cy="0"/>
          </a:xfrm>
          <a:prstGeom prst="line">
            <a:avLst/>
          </a:prstGeom>
          <a:ln w="190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Straight Connector 113">
            <a:extLst>
              <a:ext uri="{FF2B5EF4-FFF2-40B4-BE49-F238E27FC236}">
                <a16:creationId xmlns:a16="http://schemas.microsoft.com/office/drawing/2014/main" id="{441B6140-2CCD-2D9A-4933-A09DCB467671}"/>
              </a:ext>
            </a:extLst>
          </p:cNvPr>
          <p:cNvCxnSpPr>
            <a:cxnSpLocks/>
          </p:cNvCxnSpPr>
          <p:nvPr/>
        </p:nvCxnSpPr>
        <p:spPr>
          <a:xfrm flipV="1">
            <a:off x="5727701" y="7305896"/>
            <a:ext cx="0" cy="2340000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Straight Connector 115">
            <a:extLst>
              <a:ext uri="{FF2B5EF4-FFF2-40B4-BE49-F238E27FC236}">
                <a16:creationId xmlns:a16="http://schemas.microsoft.com/office/drawing/2014/main" id="{47451451-B3FF-A068-2EC9-26431FA4B622}"/>
              </a:ext>
            </a:extLst>
          </p:cNvPr>
          <p:cNvCxnSpPr>
            <a:cxnSpLocks/>
          </p:cNvCxnSpPr>
          <p:nvPr/>
        </p:nvCxnSpPr>
        <p:spPr>
          <a:xfrm flipV="1">
            <a:off x="4344704" y="7305896"/>
            <a:ext cx="0" cy="2340000"/>
          </a:xfrm>
          <a:prstGeom prst="line">
            <a:avLst/>
          </a:prstGeom>
          <a:ln w="190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17" name="TextBox 116">
                <a:extLst>
                  <a:ext uri="{FF2B5EF4-FFF2-40B4-BE49-F238E27FC236}">
                    <a16:creationId xmlns:a16="http://schemas.microsoft.com/office/drawing/2014/main" id="{EDBDFE5D-C50A-A6F5-092A-6DFACD9A73EE}"/>
                  </a:ext>
                </a:extLst>
              </p:cNvPr>
              <p:cNvSpPr txBox="1"/>
              <p:nvPr/>
            </p:nvSpPr>
            <p:spPr>
              <a:xfrm>
                <a:off x="4198030" y="7004902"/>
                <a:ext cx="30809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>
                      <m:r>
                        <m:rPr>
                          <m:sty m:val="p"/>
                        </m:rPr>
                        <a:rPr lang="en-GB" sz="1200" b="0" i="0" dirty="0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</a:rPr>
                        <m:t>P</m:t>
                      </m:r>
                    </m:oMath>
                  </m:oMathPara>
                </a14:m>
                <a:endParaRPr lang="en-GB" sz="1200" dirty="0">
                  <a:solidFill>
                    <a:srgbClr val="7030A0"/>
                  </a:solidFill>
                </a:endParaRPr>
              </a:p>
            </p:txBody>
          </p:sp>
        </mc:Choice>
        <mc:Fallback xmlns="">
          <p:sp>
            <p:nvSpPr>
              <p:cNvPr id="117" name="TextBox 116">
                <a:extLst>
                  <a:ext uri="{FF2B5EF4-FFF2-40B4-BE49-F238E27FC236}">
                    <a16:creationId xmlns:a16="http://schemas.microsoft.com/office/drawing/2014/main" id="{EDBDFE5D-C50A-A6F5-092A-6DFACD9A73E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98030" y="7004902"/>
                <a:ext cx="308098" cy="369332"/>
              </a:xfrm>
              <a:prstGeom prst="rect">
                <a:avLst/>
              </a:prstGeom>
              <a:blipFill>
                <a:blip r:embed="rId5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8" name="TextBox 117">
                <a:extLst>
                  <a:ext uri="{FF2B5EF4-FFF2-40B4-BE49-F238E27FC236}">
                    <a16:creationId xmlns:a16="http://schemas.microsoft.com/office/drawing/2014/main" id="{52846CBF-8878-21BD-DAD7-71274B678D1A}"/>
                  </a:ext>
                </a:extLst>
              </p:cNvPr>
              <p:cNvSpPr txBox="1"/>
              <p:nvPr/>
            </p:nvSpPr>
            <p:spPr>
              <a:xfrm>
                <a:off x="3869747" y="7680517"/>
                <a:ext cx="31611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>
                      <m:r>
                        <m:rPr>
                          <m:sty m:val="p"/>
                        </m:rPr>
                        <a:rPr lang="en-GB" sz="1200" b="0" i="0" dirty="0" smtClean="0">
                          <a:solidFill>
                            <a:schemeClr val="accent2"/>
                          </a:solidFill>
                          <a:latin typeface="Cambria Math" panose="02040503050406030204" pitchFamily="18" charset="0"/>
                        </a:rPr>
                        <m:t>R</m:t>
                      </m:r>
                    </m:oMath>
                  </m:oMathPara>
                </a14:m>
                <a:endParaRPr lang="en-GB" sz="1200" dirty="0">
                  <a:solidFill>
                    <a:schemeClr val="accent2"/>
                  </a:solidFill>
                </a:endParaRPr>
              </a:p>
            </p:txBody>
          </p:sp>
        </mc:Choice>
        <mc:Fallback xmlns="">
          <p:sp>
            <p:nvSpPr>
              <p:cNvPr id="118" name="TextBox 117">
                <a:extLst>
                  <a:ext uri="{FF2B5EF4-FFF2-40B4-BE49-F238E27FC236}">
                    <a16:creationId xmlns:a16="http://schemas.microsoft.com/office/drawing/2014/main" id="{52846CBF-8878-21BD-DAD7-71274B678D1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69747" y="7680517"/>
                <a:ext cx="316112" cy="369332"/>
              </a:xfrm>
              <a:prstGeom prst="rect">
                <a:avLst/>
              </a:prstGeom>
              <a:blipFill>
                <a:blip r:embed="rId5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9" name="TextBox 118">
                <a:extLst>
                  <a:ext uri="{FF2B5EF4-FFF2-40B4-BE49-F238E27FC236}">
                    <a16:creationId xmlns:a16="http://schemas.microsoft.com/office/drawing/2014/main" id="{1EFE1639-AEF3-C651-FD31-4544090E1DEC}"/>
                  </a:ext>
                </a:extLst>
              </p:cNvPr>
              <p:cNvSpPr txBox="1"/>
              <p:nvPr/>
            </p:nvSpPr>
            <p:spPr>
              <a:xfrm>
                <a:off x="3919167" y="8580357"/>
                <a:ext cx="29687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>
                      <m:r>
                        <m:rPr>
                          <m:sty m:val="p"/>
                        </m:rPr>
                        <a:rPr lang="en-GB" sz="1200" b="0" i="0" dirty="0" smtClean="0">
                          <a:solidFill>
                            <a:srgbClr val="00B0F0"/>
                          </a:solidFill>
                          <a:latin typeface="Cambria Math" panose="02040503050406030204" pitchFamily="18" charset="0"/>
                        </a:rPr>
                        <m:t>S</m:t>
                      </m:r>
                    </m:oMath>
                  </m:oMathPara>
                </a14:m>
                <a:endParaRPr lang="en-GB" sz="1200" dirty="0">
                  <a:solidFill>
                    <a:srgbClr val="00B0F0"/>
                  </a:solidFill>
                </a:endParaRPr>
              </a:p>
            </p:txBody>
          </p:sp>
        </mc:Choice>
        <mc:Fallback xmlns="">
          <p:sp>
            <p:nvSpPr>
              <p:cNvPr id="119" name="TextBox 118">
                <a:extLst>
                  <a:ext uri="{FF2B5EF4-FFF2-40B4-BE49-F238E27FC236}">
                    <a16:creationId xmlns:a16="http://schemas.microsoft.com/office/drawing/2014/main" id="{1EFE1639-AEF3-C651-FD31-4544090E1DE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19167" y="8580357"/>
                <a:ext cx="296876" cy="369332"/>
              </a:xfrm>
              <a:prstGeom prst="rect">
                <a:avLst/>
              </a:prstGeom>
              <a:blipFill>
                <a:blip r:embed="rId5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0" name="TextBox 119">
                <a:extLst>
                  <a:ext uri="{FF2B5EF4-FFF2-40B4-BE49-F238E27FC236}">
                    <a16:creationId xmlns:a16="http://schemas.microsoft.com/office/drawing/2014/main" id="{2091A8F4-0403-9DAE-651B-B069C83651C9}"/>
                  </a:ext>
                </a:extLst>
              </p:cNvPr>
              <p:cNvSpPr txBox="1"/>
              <p:nvPr/>
            </p:nvSpPr>
            <p:spPr>
              <a:xfrm>
                <a:off x="5692531" y="7578360"/>
                <a:ext cx="31611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>
                      <m:r>
                        <m:rPr>
                          <m:sty m:val="p"/>
                        </m:rPr>
                        <a:rPr lang="en-GB" sz="1200" b="0" i="0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K</m:t>
                      </m:r>
                    </m:oMath>
                  </m:oMathPara>
                </a14:m>
                <a:endParaRPr lang="en-GB" sz="12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20" name="TextBox 119">
                <a:extLst>
                  <a:ext uri="{FF2B5EF4-FFF2-40B4-BE49-F238E27FC236}">
                    <a16:creationId xmlns:a16="http://schemas.microsoft.com/office/drawing/2014/main" id="{2091A8F4-0403-9DAE-651B-B069C83651C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92531" y="7578360"/>
                <a:ext cx="316112" cy="369332"/>
              </a:xfrm>
              <a:prstGeom prst="rect">
                <a:avLst/>
              </a:prstGeom>
              <a:blipFill>
                <a:blip r:embed="rId5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1" name="TextBox 120">
                <a:extLst>
                  <a:ext uri="{FF2B5EF4-FFF2-40B4-BE49-F238E27FC236}">
                    <a16:creationId xmlns:a16="http://schemas.microsoft.com/office/drawing/2014/main" id="{09DA81D7-4971-8BF5-BC11-48558E9C0811}"/>
                  </a:ext>
                </a:extLst>
              </p:cNvPr>
              <p:cNvSpPr txBox="1"/>
              <p:nvPr/>
            </p:nvSpPr>
            <p:spPr>
              <a:xfrm>
                <a:off x="5704253" y="8705252"/>
                <a:ext cx="304827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>
                      <m:r>
                        <m:rPr>
                          <m:sty m:val="p"/>
                        </m:rPr>
                        <a:rPr lang="en-GB" sz="12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L</m:t>
                      </m:r>
                    </m:oMath>
                  </m:oMathPara>
                </a14:m>
                <a:endParaRPr lang="en-GB" sz="12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21" name="TextBox 120">
                <a:extLst>
                  <a:ext uri="{FF2B5EF4-FFF2-40B4-BE49-F238E27FC236}">
                    <a16:creationId xmlns:a16="http://schemas.microsoft.com/office/drawing/2014/main" id="{09DA81D7-4971-8BF5-BC11-48558E9C081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04253" y="8705252"/>
                <a:ext cx="304827" cy="369332"/>
              </a:xfrm>
              <a:prstGeom prst="rect">
                <a:avLst/>
              </a:prstGeom>
              <a:blipFill>
                <a:blip r:embed="rId5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2" name="TextBox 121">
                <a:extLst>
                  <a:ext uri="{FF2B5EF4-FFF2-40B4-BE49-F238E27FC236}">
                    <a16:creationId xmlns:a16="http://schemas.microsoft.com/office/drawing/2014/main" id="{FEBD48F4-A914-C24D-DCCB-3877FF5BB3ED}"/>
                  </a:ext>
                </a:extLst>
              </p:cNvPr>
              <p:cNvSpPr txBox="1"/>
              <p:nvPr/>
            </p:nvSpPr>
            <p:spPr>
              <a:xfrm>
                <a:off x="4311103" y="7569879"/>
                <a:ext cx="34496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>
                      <m:r>
                        <m:rPr>
                          <m:sty m:val="p"/>
                        </m:rPr>
                        <a:rPr lang="en-GB" sz="1200" b="0" i="0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M</m:t>
                      </m:r>
                    </m:oMath>
                  </m:oMathPara>
                </a14:m>
                <a:endParaRPr lang="en-GB" sz="12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22" name="TextBox 121">
                <a:extLst>
                  <a:ext uri="{FF2B5EF4-FFF2-40B4-BE49-F238E27FC236}">
                    <a16:creationId xmlns:a16="http://schemas.microsoft.com/office/drawing/2014/main" id="{FEBD48F4-A914-C24D-DCCB-3877FF5BB3E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11103" y="7569879"/>
                <a:ext cx="344966" cy="369332"/>
              </a:xfrm>
              <a:prstGeom prst="rect">
                <a:avLst/>
              </a:prstGeom>
              <a:blipFill>
                <a:blip r:embed="rId5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3" name="TextBox 122">
                <a:extLst>
                  <a:ext uri="{FF2B5EF4-FFF2-40B4-BE49-F238E27FC236}">
                    <a16:creationId xmlns:a16="http://schemas.microsoft.com/office/drawing/2014/main" id="{662972DD-F176-BB83-47E1-13C590B384BE}"/>
                  </a:ext>
                </a:extLst>
              </p:cNvPr>
              <p:cNvSpPr txBox="1"/>
              <p:nvPr/>
            </p:nvSpPr>
            <p:spPr>
              <a:xfrm>
                <a:off x="4322827" y="8702631"/>
                <a:ext cx="32412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>
                      <m:r>
                        <m:rPr>
                          <m:sty m:val="p"/>
                        </m:rPr>
                        <a:rPr lang="en-GB" sz="12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N</m:t>
                      </m:r>
                    </m:oMath>
                  </m:oMathPara>
                </a14:m>
                <a:endParaRPr lang="en-GB" sz="12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23" name="TextBox 122">
                <a:extLst>
                  <a:ext uri="{FF2B5EF4-FFF2-40B4-BE49-F238E27FC236}">
                    <a16:creationId xmlns:a16="http://schemas.microsoft.com/office/drawing/2014/main" id="{662972DD-F176-BB83-47E1-13C590B384B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22827" y="8702631"/>
                <a:ext cx="324128" cy="369332"/>
              </a:xfrm>
              <a:prstGeom prst="rect">
                <a:avLst/>
              </a:prstGeom>
              <a:blipFill>
                <a:blip r:embed="rId6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4" name="TextBox 123">
            <a:extLst>
              <a:ext uri="{FF2B5EF4-FFF2-40B4-BE49-F238E27FC236}">
                <a16:creationId xmlns:a16="http://schemas.microsoft.com/office/drawing/2014/main" id="{40960FBD-BCA3-34E5-950D-9B9E9090DFB3}"/>
              </a:ext>
            </a:extLst>
          </p:cNvPr>
          <p:cNvSpPr txBox="1"/>
          <p:nvPr/>
        </p:nvSpPr>
        <p:spPr>
          <a:xfrm>
            <a:off x="5582225" y="7765215"/>
            <a:ext cx="29046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sym typeface="Wingdings" panose="05000000000000000000" pitchFamily="2" charset="2"/>
              </a:rPr>
              <a:t></a:t>
            </a:r>
            <a:endParaRPr lang="en-GB" sz="1050" dirty="0"/>
          </a:p>
        </p:txBody>
      </p:sp>
      <p:sp>
        <p:nvSpPr>
          <p:cNvPr id="125" name="TextBox 124">
            <a:extLst>
              <a:ext uri="{FF2B5EF4-FFF2-40B4-BE49-F238E27FC236}">
                <a16:creationId xmlns:a16="http://schemas.microsoft.com/office/drawing/2014/main" id="{DF59B7E6-A3A4-7441-14E6-F07C3196AA36}"/>
              </a:ext>
            </a:extLst>
          </p:cNvPr>
          <p:cNvSpPr txBox="1"/>
          <p:nvPr/>
        </p:nvSpPr>
        <p:spPr>
          <a:xfrm>
            <a:off x="5589077" y="8678782"/>
            <a:ext cx="29046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sym typeface="Wingdings" panose="05000000000000000000" pitchFamily="2" charset="2"/>
              </a:rPr>
              <a:t></a:t>
            </a:r>
            <a:endParaRPr lang="en-GB" sz="1050" dirty="0"/>
          </a:p>
        </p:txBody>
      </p:sp>
      <p:sp>
        <p:nvSpPr>
          <p:cNvPr id="126" name="TextBox 125">
            <a:extLst>
              <a:ext uri="{FF2B5EF4-FFF2-40B4-BE49-F238E27FC236}">
                <a16:creationId xmlns:a16="http://schemas.microsoft.com/office/drawing/2014/main" id="{9001D071-589D-B3DD-679F-57B9832B4582}"/>
              </a:ext>
            </a:extLst>
          </p:cNvPr>
          <p:cNvSpPr txBox="1"/>
          <p:nvPr/>
        </p:nvSpPr>
        <p:spPr>
          <a:xfrm>
            <a:off x="4206260" y="8670469"/>
            <a:ext cx="29046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sym typeface="Wingdings" panose="05000000000000000000" pitchFamily="2" charset="2"/>
              </a:rPr>
              <a:t></a:t>
            </a:r>
            <a:endParaRPr lang="en-GB" sz="1050" dirty="0"/>
          </a:p>
        </p:txBody>
      </p:sp>
      <p:sp>
        <p:nvSpPr>
          <p:cNvPr id="127" name="TextBox 126">
            <a:extLst>
              <a:ext uri="{FF2B5EF4-FFF2-40B4-BE49-F238E27FC236}">
                <a16:creationId xmlns:a16="http://schemas.microsoft.com/office/drawing/2014/main" id="{72DF3303-F628-5B9D-7E74-DB631CBDE8EC}"/>
              </a:ext>
            </a:extLst>
          </p:cNvPr>
          <p:cNvSpPr txBox="1"/>
          <p:nvPr/>
        </p:nvSpPr>
        <p:spPr>
          <a:xfrm>
            <a:off x="4212125" y="7775854"/>
            <a:ext cx="29046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sym typeface="Wingdings" panose="05000000000000000000" pitchFamily="2" charset="2"/>
              </a:rPr>
              <a:t></a:t>
            </a:r>
            <a:endParaRPr lang="en-GB" sz="105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0" name="TextBox 129">
                <a:extLst>
                  <a:ext uri="{FF2B5EF4-FFF2-40B4-BE49-F238E27FC236}">
                    <a16:creationId xmlns:a16="http://schemas.microsoft.com/office/drawing/2014/main" id="{53B6A75D-5954-C83E-3D23-BB7969B1F88F}"/>
                  </a:ext>
                </a:extLst>
              </p:cNvPr>
              <p:cNvSpPr txBox="1"/>
              <p:nvPr/>
            </p:nvSpPr>
            <p:spPr>
              <a:xfrm>
                <a:off x="2625414" y="9171459"/>
                <a:ext cx="976549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>
                      <m:r>
                        <a:rPr lang="en-GB" sz="1200" b="0" i="1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(−30, −10)</m:t>
                      </m:r>
                    </m:oMath>
                  </m:oMathPara>
                </a14:m>
                <a:endParaRPr lang="en-GB" sz="12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30" name="TextBox 129">
                <a:extLst>
                  <a:ext uri="{FF2B5EF4-FFF2-40B4-BE49-F238E27FC236}">
                    <a16:creationId xmlns:a16="http://schemas.microsoft.com/office/drawing/2014/main" id="{53B6A75D-5954-C83E-3D23-BB7969B1F88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25414" y="9171459"/>
                <a:ext cx="976549" cy="369332"/>
              </a:xfrm>
              <a:prstGeom prst="rect">
                <a:avLst/>
              </a:prstGeom>
              <a:blipFill>
                <a:blip r:embed="rId6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01830010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441573F7F066D4D967C0B776BC6BCF7" ma:contentTypeVersion="12" ma:contentTypeDescription="Create a new document." ma:contentTypeScope="" ma:versionID="c98d49532b96a19dd267f5172b93491a">
  <xsd:schema xmlns:xsd="http://www.w3.org/2001/XMLSchema" xmlns:xs="http://www.w3.org/2001/XMLSchema" xmlns:p="http://schemas.microsoft.com/office/2006/metadata/properties" xmlns:ns3="21b28a86-d45e-4ed2-9bdc-9f4781949d06" targetNamespace="http://schemas.microsoft.com/office/2006/metadata/properties" ma:root="true" ma:fieldsID="f4fcb1cc2b73c293e35416f490ca37e1" ns3:_="">
    <xsd:import namespace="21b28a86-d45e-4ed2-9bdc-9f4781949d06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3:MediaLengthInSeconds" minOccurs="0"/>
                <xsd:element ref="ns3:MediaServiceDateTaken" minOccurs="0"/>
                <xsd:element ref="ns3:MediaServiceLocation" minOccurs="0"/>
                <xsd:element ref="ns3:_activity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1b28a86-d45e-4ed2-9bdc-9f4781949d0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6" nillable="true" ma:displayName="Length (seconds)" ma:internalName="MediaLengthInSeconds" ma:readOnly="true">
      <xsd:simpleType>
        <xsd:restriction base="dms:Unknown"/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_activity" ma:index="19" nillable="true" ma:displayName="_activity" ma:hidden="true" ma:internalName="_activity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21b28a86-d45e-4ed2-9bdc-9f4781949d06" xsi:nil="true"/>
  </documentManagement>
</p:properties>
</file>

<file path=customXml/itemProps1.xml><?xml version="1.0" encoding="utf-8"?>
<ds:datastoreItem xmlns:ds="http://schemas.openxmlformats.org/officeDocument/2006/customXml" ds:itemID="{37286BAC-0931-408F-82EA-38FF27104B0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1b28a86-d45e-4ed2-9bdc-9f4781949d0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72039BFE-BCE6-456D-BA86-585D316F02EC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82EEC2E-F399-43E6-8BBE-3155D0A7B4AA}">
  <ds:schemaRefs>
    <ds:schemaRef ds:uri="http://purl.org/dc/elements/1.1/"/>
    <ds:schemaRef ds:uri="http://schemas.microsoft.com/office/2006/metadata/properties"/>
    <ds:schemaRef ds:uri="http://schemas.microsoft.com/office/2006/documentManagement/types"/>
    <ds:schemaRef ds:uri="http://purl.org/dc/terms/"/>
    <ds:schemaRef ds:uri="21b28a86-d45e-4ed2-9bdc-9f4781949d06"/>
    <ds:schemaRef ds:uri="http://purl.org/dc/dcmitype/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1329</TotalTime>
  <Words>1414</Words>
  <Application>Microsoft Office PowerPoint</Application>
  <PresentationFormat>A4 Paper (210x297 mm)</PresentationFormat>
  <Paragraphs>247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Arial</vt:lpstr>
      <vt:lpstr>Calibri</vt:lpstr>
      <vt:lpstr>Calibri Light</vt:lpstr>
      <vt:lpstr>Cambria Math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Alison Jagger</dc:creator>
  <cp:lastModifiedBy>Alison Jagger</cp:lastModifiedBy>
  <cp:revision>30</cp:revision>
  <dcterms:created xsi:type="dcterms:W3CDTF">2023-01-02T21:19:06Z</dcterms:created>
  <dcterms:modified xsi:type="dcterms:W3CDTF">2026-08-23T20:11:42Z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0x010100C441573F7F066D4D967C0B776BC6BCF7</vt:lpwstr>
  </property>
</Properties>
</file>